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13"/>
  </p:notesMasterIdLst>
  <p:sldIdLst>
    <p:sldId id="256" r:id="rId3"/>
    <p:sldId id="257" r:id="rId4"/>
    <p:sldId id="258" r:id="rId5"/>
    <p:sldId id="259" r:id="rId6"/>
    <p:sldId id="260" r:id="rId7"/>
    <p:sldId id="261" r:id="rId8"/>
    <p:sldId id="262" r:id="rId9"/>
    <p:sldId id="263" r:id="rId10"/>
    <p:sldId id="265" r:id="rId11"/>
    <p:sldId id="264" r:id="rId12"/>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851" autoAdjust="0"/>
  </p:normalViewPr>
  <p:slideViewPr>
    <p:cSldViewPr snapToGrid="0" snapToObjects="1">
      <p:cViewPr varScale="1">
        <p:scale>
          <a:sx n="69" d="100"/>
          <a:sy n="69" d="100"/>
        </p:scale>
        <p:origin x="-568"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1154351991"/>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Shape 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0" name="Shape 10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457200" lvl="0" indent="-228600" rtl="0">
              <a:spcBef>
                <a:spcPts val="0"/>
              </a:spcBef>
              <a:buChar char="●"/>
            </a:pPr>
            <a:r>
              <a:rPr lang="en"/>
              <a:t>For more information on the material presented in the notes see the References section.</a:t>
            </a:r>
          </a:p>
        </p:txBody>
      </p:sp>
      <p:sp>
        <p:nvSpPr>
          <p:cNvPr id="101" name="Shape 101"/>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1</a:t>
            </a:fld>
            <a:endParaRPr lang="e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Shape 1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6" name="Shape 16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167" name="Shape 167"/>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10</a:t>
            </a:fld>
            <a:endParaRPr lang="e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6" name="Shape 10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457200" lvl="0" indent="-298450" rtl="0">
              <a:spcBef>
                <a:spcPts val="0"/>
              </a:spcBef>
              <a:buSzPct val="100000"/>
              <a:buChar char="●"/>
            </a:pPr>
            <a:r>
              <a:rPr lang="en" sz="1100" dirty="0"/>
              <a:t>The intention of this slide is to introduce students to basic information about Guinea </a:t>
            </a:r>
            <a:r>
              <a:rPr lang="en" sz="1100" dirty="0" smtClean="0"/>
              <a:t>worm</a:t>
            </a:r>
            <a:r>
              <a:rPr lang="en-US" sz="1100" dirty="0" smtClean="0"/>
              <a:t>.</a:t>
            </a:r>
            <a:r>
              <a:rPr lang="en" sz="1100" dirty="0" smtClean="0"/>
              <a:t> </a:t>
            </a:r>
            <a:endParaRPr lang="en" sz="1100" dirty="0"/>
          </a:p>
          <a:p>
            <a:pPr lvl="0" rtl="0">
              <a:spcBef>
                <a:spcPts val="0"/>
              </a:spcBef>
              <a:buNone/>
            </a:pPr>
            <a:endParaRPr dirty="0"/>
          </a:p>
          <a:p>
            <a:pPr lvl="0" rtl="0">
              <a:spcBef>
                <a:spcPts val="0"/>
              </a:spcBef>
              <a:buNone/>
            </a:pPr>
            <a:r>
              <a:rPr lang="en" sz="1000" dirty="0"/>
              <a:t>Photo Courtesy of The Carter Center </a:t>
            </a:r>
          </a:p>
        </p:txBody>
      </p:sp>
      <p:sp>
        <p:nvSpPr>
          <p:cNvPr id="107" name="Shape 107"/>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2</a:t>
            </a:fld>
            <a:endParaRPr lang="e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Shape 11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5" name="Shape 11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457200" lvl="0" indent="-298450" rtl="0">
              <a:spcBef>
                <a:spcPts val="0"/>
              </a:spcBef>
              <a:buSzPct val="100000"/>
              <a:buChar char="●"/>
            </a:pPr>
            <a:r>
              <a:rPr lang="en" sz="1100" dirty="0"/>
              <a:t>This slide describes how someone becomes infected with Guinea Worm. </a:t>
            </a:r>
          </a:p>
          <a:p>
            <a:pPr marL="457200" lvl="0" indent="-298450" rtl="0">
              <a:spcBef>
                <a:spcPts val="0"/>
              </a:spcBef>
              <a:buSzPct val="100000"/>
              <a:buChar char="●"/>
            </a:pPr>
            <a:r>
              <a:rPr lang="en" sz="1100" dirty="0"/>
              <a:t>The next three slides further detail this process. </a:t>
            </a:r>
          </a:p>
          <a:p>
            <a:pPr lvl="0" rtl="0">
              <a:spcBef>
                <a:spcPts val="0"/>
              </a:spcBef>
              <a:buNone/>
            </a:pPr>
            <a:endParaRPr sz="1100" dirty="0"/>
          </a:p>
          <a:p>
            <a:pPr lvl="0" rtl="0">
              <a:spcBef>
                <a:spcPts val="0"/>
              </a:spcBef>
              <a:buNone/>
            </a:pPr>
            <a:r>
              <a:rPr lang="en" sz="1000" dirty="0"/>
              <a:t>Images Courtesy of Cielo Global Health Media</a:t>
            </a:r>
          </a:p>
        </p:txBody>
      </p:sp>
      <p:sp>
        <p:nvSpPr>
          <p:cNvPr id="116" name="Shape 116"/>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3</a:t>
            </a:fld>
            <a:endParaRPr lang="e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Shape 12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4" name="Shape 124"/>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sz="1100"/>
          </a:p>
          <a:p>
            <a:pPr lvl="0" rtl="0">
              <a:spcBef>
                <a:spcPts val="0"/>
              </a:spcBef>
              <a:buNone/>
            </a:pPr>
            <a:endParaRPr sz="1100"/>
          </a:p>
          <a:p>
            <a:pPr lvl="0" rtl="0">
              <a:spcBef>
                <a:spcPts val="0"/>
              </a:spcBef>
              <a:buNone/>
            </a:pPr>
            <a:r>
              <a:rPr lang="en" sz="1100"/>
              <a:t>Images Courtesy of Cielo Global Health Media</a:t>
            </a:r>
          </a:p>
          <a:p>
            <a:pPr lvl="0" rtl="0">
              <a:spcBef>
                <a:spcPts val="0"/>
              </a:spcBef>
              <a:buNone/>
            </a:pPr>
            <a:endParaRPr sz="1100"/>
          </a:p>
          <a:p>
            <a:pPr lvl="0" rtl="0">
              <a:spcBef>
                <a:spcPts val="0"/>
              </a:spcBef>
              <a:buNone/>
            </a:pPr>
            <a:endParaRPr sz="1100"/>
          </a:p>
        </p:txBody>
      </p:sp>
      <p:sp>
        <p:nvSpPr>
          <p:cNvPr id="125" name="Shape 125"/>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4</a:t>
            </a:fld>
            <a:endParaRPr lang="e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Shape 133"/>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lang="en" sz="1100" dirty="0"/>
          </a:p>
          <a:p>
            <a:pPr lvl="0" rtl="0">
              <a:spcBef>
                <a:spcPts val="0"/>
              </a:spcBef>
              <a:buNone/>
            </a:pPr>
            <a:endParaRPr sz="1100" dirty="0">
              <a:solidFill>
                <a:schemeClr val="dk1"/>
              </a:solidFill>
            </a:endParaRPr>
          </a:p>
          <a:p>
            <a:pPr marL="0" lvl="0" indent="0" rtl="0">
              <a:spcBef>
                <a:spcPts val="0"/>
              </a:spcBef>
              <a:buNone/>
            </a:pPr>
            <a:r>
              <a:rPr lang="en" sz="1000" dirty="0">
                <a:solidFill>
                  <a:schemeClr val="dk1"/>
                </a:solidFill>
              </a:rPr>
              <a:t>Images Courtesy of Cielo Global Health Media</a:t>
            </a:r>
          </a:p>
        </p:txBody>
      </p:sp>
      <p:sp>
        <p:nvSpPr>
          <p:cNvPr id="134" name="Shape 134"/>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5</a:t>
            </a:fld>
            <a:endParaRPr lang="e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Shape 14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2" name="Shape 14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r>
              <a:rPr lang="en" sz="1000">
                <a:solidFill>
                  <a:schemeClr val="dk1"/>
                </a:solidFill>
              </a:rPr>
              <a:t>Images Courtesy of Cielo Global Health Media</a:t>
            </a:r>
          </a:p>
          <a:p>
            <a:pPr lvl="0" rtl="0">
              <a:spcBef>
                <a:spcPts val="0"/>
              </a:spcBef>
              <a:buNone/>
            </a:pPr>
            <a:endParaRPr/>
          </a:p>
        </p:txBody>
      </p:sp>
      <p:sp>
        <p:nvSpPr>
          <p:cNvPr id="143" name="Shape 143"/>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6</a:t>
            </a:fld>
            <a:endParaRPr lang="e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Shape 15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28600" rtl="0">
              <a:spcBef>
                <a:spcPts val="0"/>
              </a:spcBef>
              <a:buFont typeface="Arial"/>
              <a:buChar char="•"/>
            </a:pPr>
            <a:r>
              <a:rPr lang="en" dirty="0"/>
              <a:t>This slide has a different format than the </a:t>
            </a:r>
            <a:r>
              <a:rPr lang="en" dirty="0" smtClean="0"/>
              <a:t>others</a:t>
            </a:r>
            <a:r>
              <a:rPr lang="en-US" dirty="0" smtClean="0"/>
              <a:t>.</a:t>
            </a:r>
            <a:r>
              <a:rPr lang="en-US" baseline="0" dirty="0" smtClean="0"/>
              <a:t> It </a:t>
            </a:r>
            <a:r>
              <a:rPr lang="en" dirty="0" smtClean="0"/>
              <a:t>should </a:t>
            </a:r>
            <a:r>
              <a:rPr lang="en" dirty="0"/>
              <a:t>be read in a more dramatic or poetic way. </a:t>
            </a:r>
            <a:endParaRPr lang="en-US" dirty="0" smtClean="0"/>
          </a:p>
          <a:p>
            <a:pPr marL="457200" lvl="0" indent="-228600" rtl="0">
              <a:spcBef>
                <a:spcPts val="0"/>
              </a:spcBef>
              <a:buFont typeface="Arial"/>
              <a:buChar char="•"/>
            </a:pPr>
            <a:endParaRPr lang="en" dirty="0"/>
          </a:p>
          <a:p>
            <a:pPr marL="457200" lvl="0" indent="-228600" rtl="0">
              <a:spcBef>
                <a:spcPts val="0"/>
              </a:spcBef>
              <a:buFont typeface="Arial"/>
              <a:buChar char="•"/>
            </a:pPr>
            <a:r>
              <a:rPr lang="en" dirty="0"/>
              <a:t>Follow the ellipses to help convey the different steps of the </a:t>
            </a:r>
            <a:r>
              <a:rPr lang="en" dirty="0" smtClean="0"/>
              <a:t>cycle</a:t>
            </a:r>
            <a:r>
              <a:rPr lang="en-US" dirty="0" smtClean="0"/>
              <a:t>—</a:t>
            </a:r>
            <a:r>
              <a:rPr lang="en" dirty="0" smtClean="0"/>
              <a:t>the </a:t>
            </a:r>
            <a:r>
              <a:rPr lang="en" dirty="0"/>
              <a:t>gravity of the consequences of each of these interrelated steps of the life cycle of the guinea worm. </a:t>
            </a:r>
            <a:endParaRPr lang="en-US" dirty="0" smtClean="0"/>
          </a:p>
          <a:p>
            <a:pPr marL="457200" lvl="0" indent="-228600" rtl="0">
              <a:spcBef>
                <a:spcPts val="0"/>
              </a:spcBef>
              <a:buFont typeface="Arial"/>
              <a:buChar char="•"/>
            </a:pPr>
            <a:endParaRPr lang="en" dirty="0"/>
          </a:p>
          <a:p>
            <a:pPr marL="457200" lvl="0" indent="-228600">
              <a:spcBef>
                <a:spcPts val="0"/>
              </a:spcBef>
              <a:buFont typeface="Arial"/>
              <a:buChar char="•"/>
            </a:pPr>
            <a:r>
              <a:rPr lang="en" dirty="0"/>
              <a:t>This slide will help students engage with an epidemiological cycle in a personal, narrative form.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8" name="Shape 15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457200" lvl="0" indent="-298450" rtl="0">
              <a:lnSpc>
                <a:spcPct val="103846"/>
              </a:lnSpc>
              <a:spcBef>
                <a:spcPts val="0"/>
              </a:spcBef>
              <a:spcAft>
                <a:spcPts val="1400"/>
              </a:spcAft>
              <a:buClr>
                <a:schemeClr val="dk1"/>
              </a:buClr>
              <a:buSzPct val="100000"/>
              <a:buChar char="●"/>
            </a:pPr>
            <a:r>
              <a:rPr lang="en" sz="1100" b="1" dirty="0">
                <a:solidFill>
                  <a:schemeClr val="dk1"/>
                </a:solidFill>
                <a:highlight>
                  <a:srgbClr val="FFFFFF"/>
                </a:highlight>
              </a:rPr>
              <a:t>Systemic poverty: </a:t>
            </a:r>
            <a:r>
              <a:rPr lang="en" sz="1100" dirty="0">
                <a:solidFill>
                  <a:schemeClr val="dk1"/>
                </a:solidFill>
                <a:highlight>
                  <a:srgbClr val="FFFFFF"/>
                </a:highlight>
              </a:rPr>
              <a:t>Too many people blame the individuals for the socio-economic inequality from which they suffer. But the causes of poverty—and the factors that make it so difficult to eradicate—are far more complex. They are embedded in economics, politics and discrimination</a:t>
            </a:r>
            <a:r>
              <a:rPr lang="en" sz="1100" dirty="0" smtClean="0">
                <a:solidFill>
                  <a:schemeClr val="dk1"/>
                </a:solidFill>
                <a:highlight>
                  <a:srgbClr val="FFFFFF"/>
                </a:highlight>
              </a:rPr>
              <a:t>.</a:t>
            </a:r>
            <a:endParaRPr lang="en-US" sz="1100" dirty="0" smtClean="0">
              <a:solidFill>
                <a:schemeClr val="dk1"/>
              </a:solidFill>
              <a:highlight>
                <a:srgbClr val="FFFFFF"/>
              </a:highlight>
            </a:endParaRPr>
          </a:p>
          <a:p>
            <a:pPr marL="457200" lvl="0" indent="-298450" rtl="0">
              <a:lnSpc>
                <a:spcPct val="103846"/>
              </a:lnSpc>
              <a:spcBef>
                <a:spcPts val="0"/>
              </a:spcBef>
              <a:spcAft>
                <a:spcPts val="1400"/>
              </a:spcAft>
              <a:buClr>
                <a:schemeClr val="dk1"/>
              </a:buClr>
              <a:buSzPct val="100000"/>
              <a:buChar char="●"/>
            </a:pPr>
            <a:endParaRPr lang="en" sz="1100" dirty="0">
              <a:solidFill>
                <a:schemeClr val="dk1"/>
              </a:solidFill>
              <a:highlight>
                <a:srgbClr val="FFFFFF"/>
              </a:highlight>
            </a:endParaRPr>
          </a:p>
          <a:p>
            <a:pPr marL="457200" lvl="0" indent="-298450" rtl="0">
              <a:lnSpc>
                <a:spcPct val="103846"/>
              </a:lnSpc>
              <a:spcBef>
                <a:spcPts val="0"/>
              </a:spcBef>
              <a:spcAft>
                <a:spcPts val="1400"/>
              </a:spcAft>
              <a:buClr>
                <a:schemeClr val="dk1"/>
              </a:buClr>
              <a:buSzPct val="100000"/>
              <a:buChar char="●"/>
            </a:pPr>
            <a:r>
              <a:rPr lang="en" sz="1100" dirty="0">
                <a:solidFill>
                  <a:schemeClr val="dk1"/>
                </a:solidFill>
                <a:highlight>
                  <a:srgbClr val="FFFFFF"/>
                </a:highlight>
              </a:rPr>
              <a:t>The intention of this slide is to help students understand that poverty is systemic, rooted in economics, politics and discrimination. </a:t>
            </a:r>
            <a:endParaRPr lang="en-US" sz="1100" dirty="0" smtClean="0">
              <a:solidFill>
                <a:schemeClr val="dk1"/>
              </a:solidFill>
              <a:highlight>
                <a:srgbClr val="FFFFFF"/>
              </a:highlight>
            </a:endParaRPr>
          </a:p>
          <a:p>
            <a:pPr marL="457200" lvl="0" indent="-298450" rtl="0">
              <a:lnSpc>
                <a:spcPct val="103846"/>
              </a:lnSpc>
              <a:spcBef>
                <a:spcPts val="0"/>
              </a:spcBef>
              <a:spcAft>
                <a:spcPts val="1400"/>
              </a:spcAft>
              <a:buClr>
                <a:schemeClr val="dk1"/>
              </a:buClr>
              <a:buSzPct val="100000"/>
              <a:buChar char="●"/>
            </a:pPr>
            <a:endParaRPr lang="en" sz="1100" dirty="0">
              <a:solidFill>
                <a:schemeClr val="dk1"/>
              </a:solidFill>
              <a:highlight>
                <a:srgbClr val="FFFFFF"/>
              </a:highlight>
            </a:endParaRPr>
          </a:p>
          <a:p>
            <a:pPr marL="457200" lvl="0" indent="-298450" rtl="0">
              <a:lnSpc>
                <a:spcPct val="103846"/>
              </a:lnSpc>
              <a:spcBef>
                <a:spcPts val="0"/>
              </a:spcBef>
              <a:spcAft>
                <a:spcPts val="1400"/>
              </a:spcAft>
              <a:buClr>
                <a:schemeClr val="dk1"/>
              </a:buClr>
              <a:buSzPct val="100000"/>
              <a:buChar char="●"/>
            </a:pPr>
            <a:r>
              <a:rPr lang="en" sz="1100" dirty="0">
                <a:solidFill>
                  <a:schemeClr val="dk1"/>
                </a:solidFill>
                <a:highlight>
                  <a:srgbClr val="FFFFFF"/>
                </a:highlight>
              </a:rPr>
              <a:t>The lesson provides evidence to show that poverty, far from being random, disproportionately affects Americans who have traditionally experienced oppression—African Americans, Latinos, immigrants and children. (Source: “Issues of Poverty”, see </a:t>
            </a:r>
            <a:r>
              <a:rPr lang="en-US" sz="1100" dirty="0" smtClean="0">
                <a:solidFill>
                  <a:schemeClr val="dk1"/>
                </a:solidFill>
                <a:highlight>
                  <a:srgbClr val="FFFFFF"/>
                </a:highlight>
              </a:rPr>
              <a:t>R</a:t>
            </a:r>
            <a:r>
              <a:rPr lang="en" sz="1100" dirty="0" smtClean="0">
                <a:solidFill>
                  <a:schemeClr val="dk1"/>
                </a:solidFill>
                <a:highlight>
                  <a:srgbClr val="FFFFFF"/>
                </a:highlight>
              </a:rPr>
              <a:t>eferences)</a:t>
            </a:r>
            <a:endParaRPr lang="en-US" sz="1100" dirty="0" smtClean="0">
              <a:solidFill>
                <a:schemeClr val="dk1"/>
              </a:solidFill>
              <a:highlight>
                <a:srgbClr val="FFFFFF"/>
              </a:highlight>
            </a:endParaRPr>
          </a:p>
          <a:p>
            <a:pPr marL="457200" lvl="0" indent="-298450" rtl="0">
              <a:lnSpc>
                <a:spcPct val="103846"/>
              </a:lnSpc>
              <a:spcBef>
                <a:spcPts val="0"/>
              </a:spcBef>
              <a:spcAft>
                <a:spcPts val="1400"/>
              </a:spcAft>
              <a:buClr>
                <a:schemeClr val="dk1"/>
              </a:buClr>
              <a:buSzPct val="100000"/>
              <a:buChar char="●"/>
            </a:pPr>
            <a:endParaRPr lang="en" sz="1100" dirty="0">
              <a:solidFill>
                <a:schemeClr val="dk1"/>
              </a:solidFill>
              <a:highlight>
                <a:srgbClr val="FFFFFF"/>
              </a:highlight>
            </a:endParaRPr>
          </a:p>
        </p:txBody>
      </p:sp>
      <p:sp>
        <p:nvSpPr>
          <p:cNvPr id="159" name="Shape 159"/>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8</a:t>
            </a:fld>
            <a:endParaRPr lang="e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8" name="Shape 15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457200" lvl="0" indent="-298450" rtl="0">
              <a:lnSpc>
                <a:spcPct val="103846"/>
              </a:lnSpc>
              <a:spcBef>
                <a:spcPts val="0"/>
              </a:spcBef>
              <a:spcAft>
                <a:spcPts val="1400"/>
              </a:spcAft>
              <a:buClr>
                <a:schemeClr val="dk1"/>
              </a:buClr>
              <a:buSzPct val="100000"/>
              <a:buChar char="●"/>
            </a:pPr>
            <a:r>
              <a:rPr lang="en" sz="1100" b="1" dirty="0">
                <a:solidFill>
                  <a:schemeClr val="dk1"/>
                </a:solidFill>
                <a:highlight>
                  <a:srgbClr val="FFFFFF"/>
                </a:highlight>
              </a:rPr>
              <a:t>Systemic poverty: </a:t>
            </a:r>
            <a:r>
              <a:rPr lang="en" sz="1100" dirty="0">
                <a:solidFill>
                  <a:schemeClr val="dk1"/>
                </a:solidFill>
                <a:highlight>
                  <a:srgbClr val="FFFFFF"/>
                </a:highlight>
              </a:rPr>
              <a:t>Too many people blame the individuals for the socio-economic inequality from which they suffer. But the causes of poverty—and the factors that make it so difficult to eradicate—are far more complex. They are embedded in economics, politics and discrimination</a:t>
            </a:r>
            <a:r>
              <a:rPr lang="en" sz="1100" dirty="0" smtClean="0">
                <a:solidFill>
                  <a:schemeClr val="dk1"/>
                </a:solidFill>
                <a:highlight>
                  <a:srgbClr val="FFFFFF"/>
                </a:highlight>
              </a:rPr>
              <a:t>.</a:t>
            </a:r>
            <a:endParaRPr lang="en-US" sz="1100" dirty="0" smtClean="0">
              <a:solidFill>
                <a:schemeClr val="dk1"/>
              </a:solidFill>
              <a:highlight>
                <a:srgbClr val="FFFFFF"/>
              </a:highlight>
            </a:endParaRPr>
          </a:p>
          <a:p>
            <a:pPr marL="457200" lvl="0" indent="-298450" rtl="0">
              <a:lnSpc>
                <a:spcPct val="103846"/>
              </a:lnSpc>
              <a:spcBef>
                <a:spcPts val="0"/>
              </a:spcBef>
              <a:spcAft>
                <a:spcPts val="1400"/>
              </a:spcAft>
              <a:buClr>
                <a:schemeClr val="dk1"/>
              </a:buClr>
              <a:buSzPct val="100000"/>
              <a:buChar char="●"/>
            </a:pPr>
            <a:endParaRPr lang="en" sz="1100" dirty="0">
              <a:solidFill>
                <a:schemeClr val="dk1"/>
              </a:solidFill>
              <a:highlight>
                <a:srgbClr val="FFFFFF"/>
              </a:highlight>
            </a:endParaRPr>
          </a:p>
          <a:p>
            <a:pPr marL="457200" lvl="0" indent="-298450" rtl="0">
              <a:lnSpc>
                <a:spcPct val="103846"/>
              </a:lnSpc>
              <a:spcBef>
                <a:spcPts val="0"/>
              </a:spcBef>
              <a:spcAft>
                <a:spcPts val="1400"/>
              </a:spcAft>
              <a:buClr>
                <a:schemeClr val="dk1"/>
              </a:buClr>
              <a:buSzPct val="100000"/>
              <a:buChar char="●"/>
            </a:pPr>
            <a:r>
              <a:rPr lang="en" sz="1100" dirty="0">
                <a:solidFill>
                  <a:schemeClr val="dk1"/>
                </a:solidFill>
                <a:highlight>
                  <a:srgbClr val="FFFFFF"/>
                </a:highlight>
              </a:rPr>
              <a:t>The intention of this slide is to help students understand that poverty is systemic, rooted in economics, politics and discrimination. </a:t>
            </a:r>
            <a:endParaRPr lang="en-US" sz="1100" dirty="0" smtClean="0">
              <a:solidFill>
                <a:schemeClr val="dk1"/>
              </a:solidFill>
              <a:highlight>
                <a:srgbClr val="FFFFFF"/>
              </a:highlight>
            </a:endParaRPr>
          </a:p>
          <a:p>
            <a:pPr marL="457200" lvl="0" indent="-298450" rtl="0">
              <a:lnSpc>
                <a:spcPct val="103846"/>
              </a:lnSpc>
              <a:spcBef>
                <a:spcPts val="0"/>
              </a:spcBef>
              <a:spcAft>
                <a:spcPts val="1400"/>
              </a:spcAft>
              <a:buClr>
                <a:schemeClr val="dk1"/>
              </a:buClr>
              <a:buSzPct val="100000"/>
              <a:buChar char="●"/>
            </a:pPr>
            <a:endParaRPr lang="en" sz="1100" dirty="0">
              <a:solidFill>
                <a:schemeClr val="dk1"/>
              </a:solidFill>
              <a:highlight>
                <a:srgbClr val="FFFFFF"/>
              </a:highlight>
            </a:endParaRPr>
          </a:p>
          <a:p>
            <a:pPr marL="457200" lvl="0" indent="-298450" rtl="0">
              <a:lnSpc>
                <a:spcPct val="103846"/>
              </a:lnSpc>
              <a:spcBef>
                <a:spcPts val="0"/>
              </a:spcBef>
              <a:spcAft>
                <a:spcPts val="1400"/>
              </a:spcAft>
              <a:buClr>
                <a:schemeClr val="dk1"/>
              </a:buClr>
              <a:buSzPct val="100000"/>
              <a:buChar char="●"/>
            </a:pPr>
            <a:r>
              <a:rPr lang="en" sz="1100" dirty="0">
                <a:solidFill>
                  <a:schemeClr val="dk1"/>
                </a:solidFill>
                <a:highlight>
                  <a:srgbClr val="FFFFFF"/>
                </a:highlight>
              </a:rPr>
              <a:t>The lesson provides evidence to show that poverty, far from being random, disproportionately affects Americans who have traditionally experienced oppression—African Americans, Latinos, immigrants and children. (Source: “Issues of Poverty”, see </a:t>
            </a:r>
            <a:r>
              <a:rPr lang="en-US" sz="1100" dirty="0" smtClean="0">
                <a:solidFill>
                  <a:schemeClr val="dk1"/>
                </a:solidFill>
                <a:highlight>
                  <a:srgbClr val="FFFFFF"/>
                </a:highlight>
              </a:rPr>
              <a:t>R</a:t>
            </a:r>
            <a:r>
              <a:rPr lang="en" sz="1100" dirty="0" smtClean="0">
                <a:solidFill>
                  <a:schemeClr val="dk1"/>
                </a:solidFill>
                <a:highlight>
                  <a:srgbClr val="FFFFFF"/>
                </a:highlight>
              </a:rPr>
              <a:t>eferences)</a:t>
            </a:r>
            <a:endParaRPr lang="en-US" sz="1100" dirty="0" smtClean="0">
              <a:solidFill>
                <a:schemeClr val="dk1"/>
              </a:solidFill>
              <a:highlight>
                <a:srgbClr val="FFFFFF"/>
              </a:highlight>
            </a:endParaRPr>
          </a:p>
          <a:p>
            <a:pPr marL="457200" lvl="0" indent="-298450" rtl="0">
              <a:lnSpc>
                <a:spcPct val="103846"/>
              </a:lnSpc>
              <a:spcBef>
                <a:spcPts val="0"/>
              </a:spcBef>
              <a:spcAft>
                <a:spcPts val="1400"/>
              </a:spcAft>
              <a:buClr>
                <a:schemeClr val="dk1"/>
              </a:buClr>
              <a:buSzPct val="100000"/>
              <a:buChar char="●"/>
            </a:pPr>
            <a:endParaRPr lang="en" sz="1100" dirty="0">
              <a:solidFill>
                <a:schemeClr val="dk1"/>
              </a:solidFill>
              <a:highlight>
                <a:srgbClr val="FFFFFF"/>
              </a:highlight>
            </a:endParaRPr>
          </a:p>
          <a:p>
            <a:pPr lvl="0" rtl="0">
              <a:lnSpc>
                <a:spcPct val="103846"/>
              </a:lnSpc>
              <a:spcBef>
                <a:spcPts val="0"/>
              </a:spcBef>
              <a:spcAft>
                <a:spcPts val="1400"/>
              </a:spcAft>
              <a:buNone/>
            </a:pPr>
            <a:r>
              <a:rPr lang="en" sz="1000" dirty="0"/>
              <a:t>Image Courtesy of American Museum of Natural History </a:t>
            </a:r>
          </a:p>
        </p:txBody>
      </p:sp>
      <p:sp>
        <p:nvSpPr>
          <p:cNvPr id="159" name="Shape 159"/>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9</a:t>
            </a:fld>
            <a:endParaRPr lang="e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9" y="992767"/>
            <a:ext cx="8520599" cy="2736799"/>
          </a:xfrm>
          <a:prstGeom prst="rect">
            <a:avLst/>
          </a:prstGeom>
        </p:spPr>
        <p:txBody>
          <a:bodyPr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1" y="3778833"/>
            <a:ext cx="8520599" cy="10568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1" y="1474833"/>
            <a:ext cx="8520599" cy="26180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1" y="4202967"/>
            <a:ext cx="8520599" cy="17344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52"/>
        <p:cNvGrpSpPr/>
        <p:nvPr/>
      </p:nvGrpSpPr>
      <p:grpSpPr>
        <a:xfrm>
          <a:off x="0" y="0"/>
          <a:ext cx="0" cy="0"/>
          <a:chOff x="0" y="0"/>
          <a:chExt cx="0" cy="0"/>
        </a:xfrm>
      </p:grpSpPr>
      <p:sp>
        <p:nvSpPr>
          <p:cNvPr id="53" name="Shape 53"/>
          <p:cNvSpPr txBox="1">
            <a:spLocks noGrp="1"/>
          </p:cNvSpPr>
          <p:nvPr>
            <p:ph type="ctrTitle"/>
          </p:nvPr>
        </p:nvSpPr>
        <p:spPr>
          <a:xfrm>
            <a:off x="609600" y="3835135"/>
            <a:ext cx="7772400" cy="1727200"/>
          </a:xfrm>
          <a:prstGeom prst="rect">
            <a:avLst/>
          </a:prstGeom>
          <a:noFill/>
          <a:ln>
            <a:noFill/>
          </a:ln>
        </p:spPr>
        <p:txBody>
          <a:bodyPr lIns="91425" tIns="91425" rIns="91425" bIns="91425" anchor="t" anchorCtr="0"/>
          <a:lstStyle>
            <a:lvl1pPr marL="0" marR="0" lvl="0" indent="0" algn="l" rtl="0">
              <a:spcBef>
                <a:spcPts val="0"/>
              </a:spcBef>
              <a:spcAft>
                <a:spcPts val="0"/>
              </a:spcAft>
              <a:defRPr sz="4800" b="0" i="0" u="none" strike="noStrike" cap="none">
                <a:solidFill>
                  <a:srgbClr val="EC511C"/>
                </a:solidFill>
                <a:latin typeface="Arial Black"/>
                <a:ea typeface="Arial Black"/>
                <a:cs typeface="Arial Black"/>
                <a:sym typeface="Arial Black"/>
              </a:defRPr>
            </a:lvl1pPr>
            <a:lvl2pPr marL="0" marR="0" lvl="1" indent="0" algn="l" rtl="0">
              <a:spcBef>
                <a:spcPts val="0"/>
              </a:spcBef>
              <a:spcAft>
                <a:spcPts val="0"/>
              </a:spcAft>
              <a:defRPr sz="2400" b="0" i="0" u="none" strike="noStrike" cap="none">
                <a:solidFill>
                  <a:schemeClr val="dk2"/>
                </a:solidFill>
                <a:latin typeface="Verdana"/>
                <a:ea typeface="Verdana"/>
                <a:cs typeface="Verdana"/>
                <a:sym typeface="Verdana"/>
              </a:defRPr>
            </a:lvl2pPr>
            <a:lvl3pPr marL="0" marR="0" lvl="2" indent="0" algn="l" rtl="0">
              <a:spcBef>
                <a:spcPts val="0"/>
              </a:spcBef>
              <a:spcAft>
                <a:spcPts val="0"/>
              </a:spcAft>
              <a:defRPr sz="2400" b="0" i="0" u="none" strike="noStrike" cap="none">
                <a:solidFill>
                  <a:schemeClr val="dk2"/>
                </a:solidFill>
                <a:latin typeface="Verdana"/>
                <a:ea typeface="Verdana"/>
                <a:cs typeface="Verdana"/>
                <a:sym typeface="Verdana"/>
              </a:defRPr>
            </a:lvl3pPr>
            <a:lvl4pPr marL="0" marR="0" lvl="3" indent="0" algn="l" rtl="0">
              <a:spcBef>
                <a:spcPts val="0"/>
              </a:spcBef>
              <a:spcAft>
                <a:spcPts val="0"/>
              </a:spcAft>
              <a:defRPr sz="2400" b="0" i="0" u="none" strike="noStrike" cap="none">
                <a:solidFill>
                  <a:schemeClr val="dk2"/>
                </a:solidFill>
                <a:latin typeface="Verdana"/>
                <a:ea typeface="Verdana"/>
                <a:cs typeface="Verdana"/>
                <a:sym typeface="Verdana"/>
              </a:defRPr>
            </a:lvl4pPr>
            <a:lvl5pPr marL="0" marR="0" lvl="4" indent="0" algn="l" rtl="0">
              <a:spcBef>
                <a:spcPts val="0"/>
              </a:spcBef>
              <a:spcAft>
                <a:spcPts val="0"/>
              </a:spcAft>
              <a:defRPr sz="2400" b="0" i="0" u="none" strike="noStrike" cap="none">
                <a:solidFill>
                  <a:schemeClr val="dk2"/>
                </a:solidFill>
                <a:latin typeface="Verdana"/>
                <a:ea typeface="Verdana"/>
                <a:cs typeface="Verdana"/>
                <a:sym typeface="Verdana"/>
              </a:defRPr>
            </a:lvl5pPr>
            <a:lvl6pPr marL="457200" marR="0" lvl="5" indent="0" algn="l" rtl="0">
              <a:spcBef>
                <a:spcPts val="0"/>
              </a:spcBef>
              <a:spcAft>
                <a:spcPts val="0"/>
              </a:spcAft>
              <a:defRPr sz="2400" b="0" i="0" u="none" strike="noStrike" cap="none">
                <a:solidFill>
                  <a:schemeClr val="dk2"/>
                </a:solidFill>
                <a:latin typeface="Verdana"/>
                <a:ea typeface="Verdana"/>
                <a:cs typeface="Verdana"/>
                <a:sym typeface="Verdana"/>
              </a:defRPr>
            </a:lvl6pPr>
            <a:lvl7pPr marL="914400" marR="0" lvl="6" indent="0" algn="l" rtl="0">
              <a:spcBef>
                <a:spcPts val="0"/>
              </a:spcBef>
              <a:spcAft>
                <a:spcPts val="0"/>
              </a:spcAft>
              <a:defRPr sz="2400" b="0" i="0" u="none" strike="noStrike" cap="none">
                <a:solidFill>
                  <a:schemeClr val="dk2"/>
                </a:solidFill>
                <a:latin typeface="Verdana"/>
                <a:ea typeface="Verdana"/>
                <a:cs typeface="Verdana"/>
                <a:sym typeface="Verdana"/>
              </a:defRPr>
            </a:lvl7pPr>
            <a:lvl8pPr marL="1371600" marR="0" lvl="7" indent="0" algn="l" rtl="0">
              <a:spcBef>
                <a:spcPts val="0"/>
              </a:spcBef>
              <a:spcAft>
                <a:spcPts val="0"/>
              </a:spcAft>
              <a:defRPr sz="2400" b="0" i="0" u="none" strike="noStrike" cap="none">
                <a:solidFill>
                  <a:schemeClr val="dk2"/>
                </a:solidFill>
                <a:latin typeface="Verdana"/>
                <a:ea typeface="Verdana"/>
                <a:cs typeface="Verdana"/>
                <a:sym typeface="Verdana"/>
              </a:defRPr>
            </a:lvl8pPr>
            <a:lvl9pPr marL="1828800" marR="0" lvl="8" indent="0" algn="l" rtl="0">
              <a:spcBef>
                <a:spcPts val="0"/>
              </a:spcBef>
              <a:spcAft>
                <a:spcPts val="0"/>
              </a:spcAft>
              <a:defRPr sz="2400" b="0" i="0" u="none" strike="noStrike" cap="none">
                <a:solidFill>
                  <a:schemeClr val="dk2"/>
                </a:solidFill>
                <a:latin typeface="Verdana"/>
                <a:ea typeface="Verdana"/>
                <a:cs typeface="Verdana"/>
                <a:sym typeface="Verdana"/>
              </a:defRPr>
            </a:lvl9pPr>
          </a:lstStyle>
          <a:p>
            <a:endParaRPr/>
          </a:p>
        </p:txBody>
      </p:sp>
      <p:sp>
        <p:nvSpPr>
          <p:cNvPr id="54" name="Shape 54"/>
          <p:cNvSpPr txBox="1">
            <a:spLocks noGrp="1"/>
          </p:cNvSpPr>
          <p:nvPr>
            <p:ph type="subTitle" idx="1"/>
          </p:nvPr>
        </p:nvSpPr>
        <p:spPr>
          <a:xfrm>
            <a:off x="609601" y="5592088"/>
            <a:ext cx="7696199" cy="885200"/>
          </a:xfrm>
          <a:prstGeom prst="rect">
            <a:avLst/>
          </a:prstGeom>
          <a:noFill/>
          <a:ln>
            <a:noFill/>
          </a:ln>
        </p:spPr>
        <p:txBody>
          <a:bodyPr lIns="91425" tIns="91425" rIns="91425" bIns="91425" anchor="t" anchorCtr="0"/>
          <a:lstStyle>
            <a:lvl1pPr marL="0" marR="0" lvl="0" indent="0" algn="l" rtl="0">
              <a:spcBef>
                <a:spcPts val="480"/>
              </a:spcBef>
              <a:spcAft>
                <a:spcPts val="0"/>
              </a:spcAft>
              <a:buClr>
                <a:schemeClr val="dk1"/>
              </a:buClr>
              <a:buFont typeface="Arial"/>
              <a:buNone/>
              <a:defRPr sz="2400" b="0" i="0" u="none" strike="noStrike" cap="none">
                <a:solidFill>
                  <a:schemeClr val="dk1"/>
                </a:solidFill>
                <a:latin typeface="Arial"/>
                <a:ea typeface="Arial"/>
                <a:cs typeface="Arial"/>
                <a:sym typeface="Arial"/>
              </a:defRPr>
            </a:lvl1pPr>
            <a:lvl2pPr marL="457200" marR="0" lvl="1" indent="0" algn="ctr" rtl="0">
              <a:spcBef>
                <a:spcPts val="400"/>
              </a:spcBef>
              <a:spcAft>
                <a:spcPts val="0"/>
              </a:spcAft>
              <a:buClr>
                <a:schemeClr val="dk1"/>
              </a:buClr>
              <a:buFont typeface="Verdana"/>
              <a:buNone/>
              <a:defRPr sz="2000" b="0" i="0" u="none" strike="noStrike" cap="none">
                <a:solidFill>
                  <a:schemeClr val="dk1"/>
                </a:solidFill>
                <a:latin typeface="Verdana"/>
                <a:ea typeface="Verdana"/>
                <a:cs typeface="Verdana"/>
                <a:sym typeface="Verdana"/>
              </a:defRPr>
            </a:lvl2pPr>
            <a:lvl3pPr marL="914400" marR="0" lvl="2" indent="0" algn="ctr" rtl="0">
              <a:spcBef>
                <a:spcPts val="360"/>
              </a:spcBef>
              <a:spcAft>
                <a:spcPts val="0"/>
              </a:spcAft>
              <a:buClr>
                <a:schemeClr val="dk1"/>
              </a:buClr>
              <a:buFont typeface="Verdana"/>
              <a:buNone/>
              <a:defRPr sz="1800" b="0" i="0" u="none" strike="noStrike" cap="none">
                <a:solidFill>
                  <a:schemeClr val="dk1"/>
                </a:solidFill>
                <a:latin typeface="Verdana"/>
                <a:ea typeface="Verdana"/>
                <a:cs typeface="Verdana"/>
                <a:sym typeface="Verdana"/>
              </a:defRPr>
            </a:lvl3pPr>
            <a:lvl4pPr marL="1371600" marR="0" lvl="3"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4pPr>
            <a:lvl5pPr marL="1828800" marR="0" lvl="4"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5pPr>
            <a:lvl6pPr marL="2286000" marR="0" lvl="5"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6pPr>
            <a:lvl7pPr marL="2743200" marR="0" lvl="6"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7pPr>
            <a:lvl8pPr marL="3200400" marR="0" lvl="7"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8pPr>
            <a:lvl9pPr marL="3657600" marR="0" lvl="8"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55"/>
        <p:cNvGrpSpPr/>
        <p:nvPr/>
      </p:nvGrpSpPr>
      <p:grpSpPr>
        <a:xfrm>
          <a:off x="0" y="0"/>
          <a:ext cx="0" cy="0"/>
          <a:chOff x="0" y="0"/>
          <a:chExt cx="0" cy="0"/>
        </a:xfrm>
      </p:grpSpPr>
      <p:sp>
        <p:nvSpPr>
          <p:cNvPr id="57" name="Shape 57"/>
          <p:cNvSpPr txBox="1">
            <a:spLocks noGrp="1"/>
          </p:cNvSpPr>
          <p:nvPr>
            <p:ph type="body" idx="1"/>
          </p:nvPr>
        </p:nvSpPr>
        <p:spPr>
          <a:xfrm>
            <a:off x="457201" y="1828801"/>
            <a:ext cx="4188599" cy="4297599"/>
          </a:xfrm>
          <a:prstGeom prst="rect">
            <a:avLst/>
          </a:prstGeom>
          <a:noFill/>
          <a:ln>
            <a:noFill/>
          </a:ln>
        </p:spPr>
        <p:txBody>
          <a:bodyPr lIns="91425" tIns="91425" rIns="91425" bIns="91425" anchor="t" anchorCtr="0"/>
          <a:lstStyle>
            <a:lvl1pPr lvl="0" rtl="0">
              <a:spcBef>
                <a:spcPts val="0"/>
              </a:spcBef>
              <a:defRPr>
                <a:solidFill>
                  <a:schemeClr val="dk1"/>
                </a:solidFill>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sz="1800">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
        <p:nvSpPr>
          <p:cNvPr id="58" name="Shape 58"/>
          <p:cNvSpPr txBox="1">
            <a:spLocks noGrp="1"/>
          </p:cNvSpPr>
          <p:nvPr>
            <p:ph type="title"/>
          </p:nvPr>
        </p:nvSpPr>
        <p:spPr>
          <a:xfrm>
            <a:off x="457200" y="533400"/>
            <a:ext cx="8229600" cy="914399"/>
          </a:xfrm>
          <a:prstGeom prst="rect">
            <a:avLst/>
          </a:prstGeom>
          <a:noFill/>
          <a:ln>
            <a:noFill/>
          </a:ln>
        </p:spPr>
        <p:txBody>
          <a:bodyPr lIns="91425" tIns="91425" rIns="91425" bIns="91425" anchor="t" anchorCtr="0"/>
          <a:lstStyle>
            <a:lvl1pPr lvl="0" rtl="0">
              <a:spcBef>
                <a:spcPts val="0"/>
              </a:spcBef>
              <a:defRPr sz="36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59"/>
        <p:cNvGrpSpPr/>
        <p:nvPr/>
      </p:nvGrpSpPr>
      <p:grpSpPr>
        <a:xfrm>
          <a:off x="0" y="0"/>
          <a:ext cx="0" cy="0"/>
          <a:chOff x="0" y="0"/>
          <a:chExt cx="0" cy="0"/>
        </a:xfrm>
      </p:grpSpPr>
      <p:sp>
        <p:nvSpPr>
          <p:cNvPr id="61" name="Shape 61"/>
          <p:cNvSpPr txBox="1">
            <a:spLocks noGrp="1"/>
          </p:cNvSpPr>
          <p:nvPr>
            <p:ph type="title"/>
          </p:nvPr>
        </p:nvSpPr>
        <p:spPr>
          <a:xfrm>
            <a:off x="722312" y="3633787"/>
            <a:ext cx="7772400" cy="1361999"/>
          </a:xfrm>
          <a:prstGeom prst="rect">
            <a:avLst/>
          </a:prstGeom>
          <a:noFill/>
          <a:ln>
            <a:noFill/>
          </a:ln>
        </p:spPr>
        <p:txBody>
          <a:bodyPr lIns="91425" tIns="91425" rIns="91425" bIns="91425" anchor="t" anchorCtr="0"/>
          <a:lstStyle>
            <a:lvl1pPr lvl="0" algn="l" rtl="0">
              <a:spcBef>
                <a:spcPts val="0"/>
              </a:spcBef>
              <a:defRPr sz="4000" b="1"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62" name="Shape 62"/>
          <p:cNvSpPr txBox="1">
            <a:spLocks noGrp="1"/>
          </p:cNvSpPr>
          <p:nvPr>
            <p:ph type="body" idx="1"/>
          </p:nvPr>
        </p:nvSpPr>
        <p:spPr>
          <a:xfrm>
            <a:off x="722312" y="2157413"/>
            <a:ext cx="7772400" cy="1500399"/>
          </a:xfrm>
          <a:prstGeom prst="rect">
            <a:avLst/>
          </a:prstGeom>
          <a:noFill/>
          <a:ln>
            <a:noFill/>
          </a:ln>
        </p:spPr>
        <p:txBody>
          <a:bodyPr lIns="91425" tIns="91425" rIns="91425" bIns="91425" anchor="b" anchorCtr="0"/>
          <a:lstStyle>
            <a:lvl1pPr marL="0" lvl="0" indent="0" rtl="0">
              <a:spcBef>
                <a:spcPts val="0"/>
              </a:spcBef>
              <a:buFont typeface="Arial"/>
              <a:buNone/>
              <a:defRPr sz="2000">
                <a:latin typeface="Arial"/>
                <a:ea typeface="Arial"/>
                <a:cs typeface="Arial"/>
                <a:sym typeface="Arial"/>
              </a:defRPr>
            </a:lvl1pPr>
            <a:lvl2pPr marL="457200" lvl="1" indent="0" rtl="0">
              <a:spcBef>
                <a:spcPts val="0"/>
              </a:spcBef>
              <a:buFont typeface="Verdana"/>
              <a:buNone/>
              <a:defRPr sz="1800"/>
            </a:lvl2pPr>
            <a:lvl3pPr marL="914400" lvl="2" indent="0" rtl="0">
              <a:spcBef>
                <a:spcPts val="0"/>
              </a:spcBef>
              <a:buFont typeface="Verdana"/>
              <a:buNone/>
              <a:defRPr sz="1600"/>
            </a:lvl3pPr>
            <a:lvl4pPr marL="1371600" lvl="3" indent="0" rtl="0">
              <a:spcBef>
                <a:spcPts val="0"/>
              </a:spcBef>
              <a:buFont typeface="Verdana"/>
              <a:buNone/>
              <a:defRPr sz="1400"/>
            </a:lvl4pPr>
            <a:lvl5pPr marL="1828800" lvl="4" indent="0" rtl="0">
              <a:spcBef>
                <a:spcPts val="0"/>
              </a:spcBef>
              <a:buFont typeface="Verdana"/>
              <a:buNone/>
              <a:defRPr sz="1400"/>
            </a:lvl5pPr>
            <a:lvl6pPr marL="2286000" lvl="5" indent="0" rtl="0">
              <a:spcBef>
                <a:spcPts val="0"/>
              </a:spcBef>
              <a:buFont typeface="Verdana"/>
              <a:buNone/>
              <a:defRPr sz="1400"/>
            </a:lvl6pPr>
            <a:lvl7pPr marL="2743200" lvl="6" indent="0" rtl="0">
              <a:spcBef>
                <a:spcPts val="0"/>
              </a:spcBef>
              <a:buFont typeface="Verdana"/>
              <a:buNone/>
              <a:defRPr sz="1400"/>
            </a:lvl7pPr>
            <a:lvl8pPr marL="3200400" lvl="7" indent="0" rtl="0">
              <a:spcBef>
                <a:spcPts val="0"/>
              </a:spcBef>
              <a:buFont typeface="Verdana"/>
              <a:buNone/>
              <a:defRPr sz="1400"/>
            </a:lvl8pPr>
            <a:lvl9pPr marL="3657600" lvl="8" indent="0" rtl="0">
              <a:spcBef>
                <a:spcPts val="0"/>
              </a:spcBef>
              <a:buFont typeface="Verdana"/>
              <a:buNone/>
              <a:defRPr sz="14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cSld name="Title Only">
    <p:bg>
      <p:bgPr>
        <a:blipFill dpi="0" rotWithShape="1">
          <a:blip r:embed="rId2"/>
          <a:srcRect/>
          <a:stretch>
            <a:fillRect/>
          </a:stretch>
        </a:blipFill>
        <a:effectLst/>
      </p:bgPr>
    </p:bg>
    <p:spTree>
      <p:nvGrpSpPr>
        <p:cNvPr id="1" name="Shape 63"/>
        <p:cNvGrpSpPr/>
        <p:nvPr/>
      </p:nvGrpSpPr>
      <p:grpSpPr>
        <a:xfrm>
          <a:off x="0" y="0"/>
          <a:ext cx="0" cy="0"/>
          <a:chOff x="0" y="0"/>
          <a:chExt cx="0" cy="0"/>
        </a:xfrm>
      </p:grpSpPr>
      <p:sp>
        <p:nvSpPr>
          <p:cNvPr id="64" name="Shape 64"/>
          <p:cNvSpPr txBox="1">
            <a:spLocks noGrp="1"/>
          </p:cNvSpPr>
          <p:nvPr>
            <p:ph type="title"/>
          </p:nvPr>
        </p:nvSpPr>
        <p:spPr>
          <a:xfrm>
            <a:off x="457200" y="274637"/>
            <a:ext cx="8229600" cy="1143200"/>
          </a:xfrm>
          <a:prstGeom prst="rect">
            <a:avLst/>
          </a:prstGeom>
          <a:noFill/>
          <a:ln>
            <a:noFill/>
          </a:ln>
        </p:spPr>
        <p:txBody>
          <a:bodyPr lIns="91425" tIns="91425" rIns="91425" bIns="91425" anchor="t" anchorCtr="0"/>
          <a:lstStyle>
            <a:lvl1pPr lvl="0" rtl="0">
              <a:spcBef>
                <a:spcPts val="0"/>
              </a:spcBef>
              <a:defRPr sz="3200">
                <a:solidFill>
                  <a:srgbClr val="EC511C"/>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Comparison">
    <p:spTree>
      <p:nvGrpSpPr>
        <p:cNvPr id="1" name="Shape 66"/>
        <p:cNvGrpSpPr/>
        <p:nvPr/>
      </p:nvGrpSpPr>
      <p:grpSpPr>
        <a:xfrm>
          <a:off x="0" y="0"/>
          <a:ext cx="0" cy="0"/>
          <a:chOff x="0" y="0"/>
          <a:chExt cx="0" cy="0"/>
        </a:xfrm>
      </p:grpSpPr>
      <p:sp>
        <p:nvSpPr>
          <p:cNvPr id="67" name="Shape 67"/>
          <p:cNvSpPr txBox="1">
            <a:spLocks noGrp="1"/>
          </p:cNvSpPr>
          <p:nvPr>
            <p:ph type="body" idx="1"/>
          </p:nvPr>
        </p:nvSpPr>
        <p:spPr>
          <a:xfrm>
            <a:off x="457201" y="1535112"/>
            <a:ext cx="4040099" cy="639999"/>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68" name="Shape 68"/>
          <p:cNvSpPr txBox="1">
            <a:spLocks noGrp="1"/>
          </p:cNvSpPr>
          <p:nvPr>
            <p:ph type="body" idx="2"/>
          </p:nvPr>
        </p:nvSpPr>
        <p:spPr>
          <a:xfrm>
            <a:off x="457201" y="2174875"/>
            <a:ext cx="4040099" cy="3951200"/>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69" name="Shape 69"/>
          <p:cNvSpPr txBox="1">
            <a:spLocks noGrp="1"/>
          </p:cNvSpPr>
          <p:nvPr>
            <p:ph type="body" idx="3"/>
          </p:nvPr>
        </p:nvSpPr>
        <p:spPr>
          <a:xfrm>
            <a:off x="4645025" y="1535112"/>
            <a:ext cx="4041900" cy="639999"/>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70" name="Shape 70"/>
          <p:cNvSpPr txBox="1">
            <a:spLocks noGrp="1"/>
          </p:cNvSpPr>
          <p:nvPr>
            <p:ph type="body" idx="4"/>
          </p:nvPr>
        </p:nvSpPr>
        <p:spPr>
          <a:xfrm>
            <a:off x="4645025" y="2174875"/>
            <a:ext cx="4041900" cy="3951200"/>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72" name="Shape 72"/>
          <p:cNvSpPr txBox="1">
            <a:spLocks noGrp="1"/>
          </p:cNvSpPr>
          <p:nvPr>
            <p:ph type="title"/>
          </p:nvPr>
        </p:nvSpPr>
        <p:spPr>
          <a:xfrm>
            <a:off x="457200" y="274638"/>
            <a:ext cx="8229600" cy="868399"/>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Blank">
    <p:bg>
      <p:bgPr>
        <a:blipFill dpi="0" rotWithShape="1">
          <a:blip r:embed="rId2"/>
          <a:srcRect/>
          <a:stretch>
            <a:fillRect/>
          </a:stretch>
        </a:blipFill>
        <a:effectLst/>
      </p:bgPr>
    </p:bg>
    <p:spTree>
      <p:nvGrpSpPr>
        <p:cNvPr id="1" name="Shape 73"/>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cSld name="Content with Caption">
    <p:bg>
      <p:bgPr>
        <a:blipFill dpi="0" rotWithShape="1">
          <a:blip r:embed="rId2"/>
          <a:srcRect/>
          <a:stretch>
            <a:fillRect/>
          </a:stretch>
        </a:blipFill>
        <a:effectLst/>
      </p:bgPr>
    </p:bg>
    <p:spTree>
      <p:nvGrpSpPr>
        <p:cNvPr id="1" name="Shape 75"/>
        <p:cNvGrpSpPr/>
        <p:nvPr/>
      </p:nvGrpSpPr>
      <p:grpSpPr>
        <a:xfrm>
          <a:off x="0" y="0"/>
          <a:ext cx="0" cy="0"/>
          <a:chOff x="0" y="0"/>
          <a:chExt cx="0" cy="0"/>
        </a:xfrm>
      </p:grpSpPr>
      <p:sp>
        <p:nvSpPr>
          <p:cNvPr id="76" name="Shape 76"/>
          <p:cNvSpPr txBox="1">
            <a:spLocks noGrp="1"/>
          </p:cNvSpPr>
          <p:nvPr>
            <p:ph type="title"/>
          </p:nvPr>
        </p:nvSpPr>
        <p:spPr>
          <a:xfrm>
            <a:off x="457201" y="273050"/>
            <a:ext cx="3008399" cy="1161999"/>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77" name="Shape 77"/>
          <p:cNvSpPr txBox="1">
            <a:spLocks noGrp="1"/>
          </p:cNvSpPr>
          <p:nvPr>
            <p:ph type="body" idx="1"/>
          </p:nvPr>
        </p:nvSpPr>
        <p:spPr>
          <a:xfrm>
            <a:off x="3575051" y="273050"/>
            <a:ext cx="5111699" cy="5852799"/>
          </a:xfrm>
          <a:prstGeom prst="rect">
            <a:avLst/>
          </a:prstGeom>
          <a:noFill/>
          <a:ln>
            <a:noFill/>
          </a:ln>
        </p:spPr>
        <p:txBody>
          <a:bodyPr lIns="91425" tIns="91425" rIns="91425" bIns="91425" anchor="t" anchorCtr="0"/>
          <a:lstStyle>
            <a:lvl1pPr lvl="0" rtl="0">
              <a:spcBef>
                <a:spcPts val="0"/>
              </a:spcBef>
              <a:defRPr sz="3200">
                <a:latin typeface="Arial"/>
                <a:ea typeface="Arial"/>
                <a:cs typeface="Arial"/>
                <a:sym typeface="Arial"/>
              </a:defRPr>
            </a:lvl1pPr>
            <a:lvl2pPr lvl="1" rtl="0">
              <a:spcBef>
                <a:spcPts val="0"/>
              </a:spcBef>
              <a:defRPr sz="2800">
                <a:latin typeface="Arial"/>
                <a:ea typeface="Arial"/>
                <a:cs typeface="Arial"/>
                <a:sym typeface="Arial"/>
              </a:defRPr>
            </a:lvl2pPr>
            <a:lvl3pPr lvl="2" rtl="0">
              <a:spcBef>
                <a:spcPts val="0"/>
              </a:spcBef>
              <a:defRPr sz="2400">
                <a:latin typeface="Arial"/>
                <a:ea typeface="Arial"/>
                <a:cs typeface="Arial"/>
                <a:sym typeface="Arial"/>
              </a:defRPr>
            </a:lvl3pPr>
            <a:lvl4pPr lvl="3" rtl="0">
              <a:spcBef>
                <a:spcPts val="0"/>
              </a:spcBef>
              <a:defRPr sz="2000">
                <a:latin typeface="Arial"/>
                <a:ea typeface="Arial"/>
                <a:cs typeface="Arial"/>
                <a:sym typeface="Arial"/>
              </a:defRPr>
            </a:lvl4pPr>
            <a:lvl5pPr lvl="4" rtl="0">
              <a:spcBef>
                <a:spcPts val="0"/>
              </a:spcBef>
              <a:defRPr sz="2000">
                <a:latin typeface="Arial"/>
                <a:ea typeface="Arial"/>
                <a:cs typeface="Arial"/>
                <a:sym typeface="Arial"/>
              </a:defRPr>
            </a:lvl5pPr>
            <a:lvl6pPr lvl="5" rtl="0">
              <a:spcBef>
                <a:spcPts val="0"/>
              </a:spcBef>
              <a:defRPr sz="2000"/>
            </a:lvl6pPr>
            <a:lvl7pPr lvl="6" rtl="0">
              <a:spcBef>
                <a:spcPts val="0"/>
              </a:spcBef>
              <a:defRPr sz="2000"/>
            </a:lvl7pPr>
            <a:lvl8pPr lvl="7" rtl="0">
              <a:spcBef>
                <a:spcPts val="0"/>
              </a:spcBef>
              <a:defRPr sz="2000"/>
            </a:lvl8pPr>
            <a:lvl9pPr lvl="8" rtl="0">
              <a:spcBef>
                <a:spcPts val="0"/>
              </a:spcBef>
              <a:defRPr sz="2000"/>
            </a:lvl9pPr>
          </a:lstStyle>
          <a:p>
            <a:endParaRPr/>
          </a:p>
        </p:txBody>
      </p:sp>
      <p:sp>
        <p:nvSpPr>
          <p:cNvPr id="78" name="Shape 78"/>
          <p:cNvSpPr txBox="1">
            <a:spLocks noGrp="1"/>
          </p:cNvSpPr>
          <p:nvPr>
            <p:ph type="body" idx="2"/>
          </p:nvPr>
        </p:nvSpPr>
        <p:spPr>
          <a:xfrm>
            <a:off x="457201" y="1435101"/>
            <a:ext cx="3008399" cy="4691199"/>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cSld name="Picture with Caption">
    <p:bg>
      <p:bgPr>
        <a:blipFill dpi="0" rotWithShape="1">
          <a:blip r:embed="rId2"/>
          <a:srcRect/>
          <a:stretch>
            <a:fillRect/>
          </a:stretch>
        </a:blipFill>
        <a:effectLst/>
      </p:bgPr>
    </p:bg>
    <p:spTree>
      <p:nvGrpSpPr>
        <p:cNvPr id="1" name="Shape 80"/>
        <p:cNvGrpSpPr/>
        <p:nvPr/>
      </p:nvGrpSpPr>
      <p:grpSpPr>
        <a:xfrm>
          <a:off x="0" y="0"/>
          <a:ext cx="0" cy="0"/>
          <a:chOff x="0" y="0"/>
          <a:chExt cx="0" cy="0"/>
        </a:xfrm>
      </p:grpSpPr>
      <p:sp>
        <p:nvSpPr>
          <p:cNvPr id="81" name="Shape 81"/>
          <p:cNvSpPr txBox="1">
            <a:spLocks noGrp="1"/>
          </p:cNvSpPr>
          <p:nvPr>
            <p:ph type="title"/>
          </p:nvPr>
        </p:nvSpPr>
        <p:spPr>
          <a:xfrm>
            <a:off x="1792289" y="4800601"/>
            <a:ext cx="5486399" cy="566799"/>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82" name="Shape 82"/>
          <p:cNvSpPr>
            <a:spLocks noGrp="1"/>
          </p:cNvSpPr>
          <p:nvPr>
            <p:ph type="pic" idx="2"/>
          </p:nvPr>
        </p:nvSpPr>
        <p:spPr>
          <a:xfrm>
            <a:off x="1792289" y="612775"/>
            <a:ext cx="5486399" cy="4114799"/>
          </a:xfrm>
          <a:prstGeom prst="rect">
            <a:avLst/>
          </a:prstGeom>
          <a:noFill/>
          <a:ln>
            <a:noFill/>
          </a:ln>
        </p:spPr>
      </p:sp>
      <p:sp>
        <p:nvSpPr>
          <p:cNvPr id="83" name="Shape 83"/>
          <p:cNvSpPr txBox="1">
            <a:spLocks noGrp="1"/>
          </p:cNvSpPr>
          <p:nvPr>
            <p:ph type="body" idx="1"/>
          </p:nvPr>
        </p:nvSpPr>
        <p:spPr>
          <a:xfrm>
            <a:off x="1792289" y="5367338"/>
            <a:ext cx="5486399" cy="804799"/>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1" y="2867800"/>
            <a:ext cx="8520599" cy="11224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cSld name="Title and Vertical Text">
    <p:bg>
      <p:bgPr>
        <a:blipFill dpi="0" rotWithShape="1">
          <a:blip r:embed="rId2"/>
          <a:srcRect/>
          <a:stretch>
            <a:fillRect/>
          </a:stretch>
        </a:blipFill>
        <a:effectLst/>
      </p:bgPr>
    </p:bg>
    <p:spTree>
      <p:nvGrpSpPr>
        <p:cNvPr id="1" name="Shape 85"/>
        <p:cNvGrpSpPr/>
        <p:nvPr/>
      </p:nvGrpSpPr>
      <p:grpSpPr>
        <a:xfrm>
          <a:off x="0" y="0"/>
          <a:ext cx="0" cy="0"/>
          <a:chOff x="0" y="0"/>
          <a:chExt cx="0" cy="0"/>
        </a:xfrm>
      </p:grpSpPr>
      <p:sp>
        <p:nvSpPr>
          <p:cNvPr id="86" name="Shape 86"/>
          <p:cNvSpPr txBox="1">
            <a:spLocks noGrp="1"/>
          </p:cNvSpPr>
          <p:nvPr>
            <p:ph type="title"/>
          </p:nvPr>
        </p:nvSpPr>
        <p:spPr>
          <a:xfrm>
            <a:off x="457200" y="274637"/>
            <a:ext cx="8229600" cy="1143200"/>
          </a:xfrm>
          <a:prstGeom prst="rect">
            <a:avLst/>
          </a:prstGeom>
          <a:noFill/>
          <a:ln>
            <a:noFill/>
          </a:ln>
        </p:spPr>
        <p:txBody>
          <a:bodyPr lIns="91425" tIns="91425" rIns="91425" bIns="91425" anchor="t" anchorCtr="0"/>
          <a:lstStyle>
            <a:lvl1pPr lvl="0" rtl="0">
              <a:spcBef>
                <a:spcPts val="0"/>
              </a:spcBef>
              <a:defRPr sz="3200">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87" name="Shape 87"/>
          <p:cNvSpPr txBox="1">
            <a:spLocks noGrp="1"/>
          </p:cNvSpPr>
          <p:nvPr>
            <p:ph type="body" idx="1"/>
          </p:nvPr>
        </p:nvSpPr>
        <p:spPr>
          <a:xfrm rot="5400000">
            <a:off x="2308999" y="-251600"/>
            <a:ext cx="4526000" cy="8229600"/>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sz="1800">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89"/>
        <p:cNvGrpSpPr/>
        <p:nvPr/>
      </p:nvGrpSpPr>
      <p:grpSpPr>
        <a:xfrm>
          <a:off x="0" y="0"/>
          <a:ext cx="0" cy="0"/>
          <a:chOff x="0" y="0"/>
          <a:chExt cx="0" cy="0"/>
        </a:xfrm>
      </p:grpSpPr>
      <p:sp>
        <p:nvSpPr>
          <p:cNvPr id="90" name="Shape 90"/>
          <p:cNvSpPr txBox="1">
            <a:spLocks noGrp="1"/>
          </p:cNvSpPr>
          <p:nvPr>
            <p:ph type="title"/>
          </p:nvPr>
        </p:nvSpPr>
        <p:spPr>
          <a:xfrm rot="5400000">
            <a:off x="4732299" y="2171737"/>
            <a:ext cx="5851600" cy="2057400"/>
          </a:xfrm>
          <a:prstGeom prst="rect">
            <a:avLst/>
          </a:prstGeom>
          <a:noFill/>
          <a:ln>
            <a:noFill/>
          </a:ln>
        </p:spPr>
        <p:txBody>
          <a:bodyPr lIns="91425" tIns="91425" rIns="91425" bIns="91425" anchor="t" anchorCtr="0"/>
          <a:lstStyle>
            <a:lvl1pPr lvl="0" rtl="0">
              <a:spcBef>
                <a:spcPts val="0"/>
              </a:spcBef>
              <a:defRPr>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91" name="Shape 91"/>
          <p:cNvSpPr txBox="1">
            <a:spLocks noGrp="1"/>
          </p:cNvSpPr>
          <p:nvPr>
            <p:ph type="body" idx="1"/>
          </p:nvPr>
        </p:nvSpPr>
        <p:spPr>
          <a:xfrm rot="5400000">
            <a:off x="541300" y="190539"/>
            <a:ext cx="5851600" cy="6019799"/>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sz="1800">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
        <p:nvSpPr>
          <p:cNvPr id="92" name="Shape 92"/>
          <p:cNvSpPr/>
          <p:nvPr/>
        </p:nvSpPr>
        <p:spPr>
          <a:xfrm>
            <a:off x="0" y="0"/>
            <a:ext cx="9144000" cy="152400"/>
          </a:xfrm>
          <a:prstGeom prst="rect">
            <a:avLst/>
          </a:prstGeom>
          <a:solidFill>
            <a:srgbClr val="EC511C"/>
          </a:solid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 sz="1800" b="0" i="0" u="none" strike="noStrike" cap="none">
                <a:solidFill>
                  <a:srgbClr val="EC511C"/>
                </a:solidFill>
                <a:latin typeface="Arial"/>
                <a:ea typeface="Arial"/>
                <a:cs typeface="Arial"/>
                <a:sym typeface="Arial"/>
              </a:rPr>
              <a:t> </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93"/>
        <p:cNvGrpSpPr/>
        <p:nvPr/>
      </p:nvGrpSpPr>
      <p:grpSpPr>
        <a:xfrm>
          <a:off x="0" y="0"/>
          <a:ext cx="0" cy="0"/>
          <a:chOff x="0" y="0"/>
          <a:chExt cx="0" cy="0"/>
        </a:xfrm>
      </p:grpSpPr>
      <p:sp>
        <p:nvSpPr>
          <p:cNvPr id="95" name="Shape 95"/>
          <p:cNvSpPr txBox="1">
            <a:spLocks noGrp="1"/>
          </p:cNvSpPr>
          <p:nvPr>
            <p:ph type="body" idx="1"/>
          </p:nvPr>
        </p:nvSpPr>
        <p:spPr>
          <a:xfrm>
            <a:off x="457201" y="1600200"/>
            <a:ext cx="4038599" cy="4526000"/>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96" name="Shape 96"/>
          <p:cNvSpPr txBox="1">
            <a:spLocks noGrp="1"/>
          </p:cNvSpPr>
          <p:nvPr>
            <p:ph type="body" idx="2"/>
          </p:nvPr>
        </p:nvSpPr>
        <p:spPr>
          <a:xfrm>
            <a:off x="4648201" y="1600200"/>
            <a:ext cx="4038599" cy="4526000"/>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97" name="Shape 97"/>
          <p:cNvSpPr txBox="1">
            <a:spLocks noGrp="1"/>
          </p:cNvSpPr>
          <p:nvPr>
            <p:ph type="title"/>
          </p:nvPr>
        </p:nvSpPr>
        <p:spPr>
          <a:xfrm>
            <a:off x="457200" y="152400"/>
            <a:ext cx="8229600" cy="1265200"/>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1" y="593367"/>
            <a:ext cx="8520599" cy="7635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1" y="1941547"/>
            <a:ext cx="8520599" cy="4150285"/>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dirty="0"/>
          </a:p>
        </p:txBody>
      </p:sp>
      <p:sp>
        <p:nvSpPr>
          <p:cNvPr id="19" name="Shape 19"/>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1" y="593367"/>
            <a:ext cx="8520599" cy="7635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1" y="1536633"/>
            <a:ext cx="3999899" cy="45552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1" y="1536633"/>
            <a:ext cx="3999899" cy="45552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1" y="593367"/>
            <a:ext cx="8520599" cy="7635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1" y="740801"/>
            <a:ext cx="2807999" cy="1007599"/>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1" y="1852800"/>
            <a:ext cx="2807999" cy="42392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600200"/>
            <a:ext cx="6367800" cy="54544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66"/>
            <a:ext cx="4572000" cy="6857999"/>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1" y="1644233"/>
            <a:ext cx="4045199" cy="19764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1" y="3737433"/>
            <a:ext cx="4045199" cy="16468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965434"/>
            <a:ext cx="3837000" cy="4926799"/>
          </a:xfrm>
          <a:prstGeom prst="rect">
            <a:avLst/>
          </a:prstGeom>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5640767"/>
            <a:ext cx="5998800" cy="8068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8" y="6217621"/>
            <a:ext cx="548699"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1" y="593367"/>
            <a:ext cx="8520599" cy="763599"/>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1" y="1536633"/>
            <a:ext cx="8520599" cy="45552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a:endParaRPr/>
          </a:p>
        </p:txBody>
      </p:sp>
      <p:sp>
        <p:nvSpPr>
          <p:cNvPr id="8" name="Shape 8"/>
          <p:cNvSpPr txBox="1">
            <a:spLocks noGrp="1"/>
          </p:cNvSpPr>
          <p:nvPr>
            <p:ph type="sldNum" idx="12"/>
          </p:nvPr>
        </p:nvSpPr>
        <p:spPr>
          <a:xfrm>
            <a:off x="8472458" y="6217621"/>
            <a:ext cx="548699" cy="5248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dk2"/>
                </a:solidFill>
              </a:rPr>
              <a:t>‹#›</a:t>
            </a:fld>
            <a:endParaRPr lang="en"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Shape 50"/>
        <p:cNvGrpSpPr/>
        <p:nvPr/>
      </p:nvGrpSpPr>
      <p:grpSpPr>
        <a:xfrm>
          <a:off x="0" y="0"/>
          <a:ext cx="0" cy="0"/>
          <a:chOff x="0" y="0"/>
          <a:chExt cx="0" cy="0"/>
        </a:xfrm>
      </p:grpSpPr>
      <p:sp>
        <p:nvSpPr>
          <p:cNvPr id="51" name="Shape 51"/>
          <p:cNvSpPr/>
          <p:nvPr/>
        </p:nvSpPr>
        <p:spPr>
          <a:xfrm>
            <a:off x="141288" y="6400801"/>
            <a:ext cx="184200" cy="228799"/>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900" b="0" i="0" u="none" strike="noStrike" cap="none">
              <a:solidFill>
                <a:schemeClr val="lt2"/>
              </a:solidFill>
              <a:latin typeface="Verdana"/>
              <a:ea typeface="Verdana"/>
              <a:cs typeface="Verdana"/>
              <a:sym typeface="Verdana"/>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hyperlink" Target="http://www.tolerance.org/lesson/issues-poverty" TargetMode="External"/><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6.gif"/></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7.gif"/><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8.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9.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0.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02"/>
        <p:cNvGrpSpPr/>
        <p:nvPr/>
      </p:nvGrpSpPr>
      <p:grpSpPr>
        <a:xfrm>
          <a:off x="0" y="0"/>
          <a:ext cx="0" cy="0"/>
          <a:chOff x="0" y="0"/>
          <a:chExt cx="0" cy="0"/>
        </a:xfrm>
      </p:grpSpPr>
      <p:sp>
        <p:nvSpPr>
          <p:cNvPr id="103" name="Shape 103"/>
          <p:cNvSpPr txBox="1">
            <a:spLocks noGrp="1"/>
          </p:cNvSpPr>
          <p:nvPr>
            <p:ph type="ctrTitle"/>
          </p:nvPr>
        </p:nvSpPr>
        <p:spPr>
          <a:xfrm>
            <a:off x="609600" y="1091265"/>
            <a:ext cx="7772400" cy="7214941"/>
          </a:xfrm>
          <a:prstGeom prst="rect">
            <a:avLst/>
          </a:prstGeom>
        </p:spPr>
        <p:txBody>
          <a:bodyPr lIns="91425" tIns="91425" rIns="91425" bIns="91425" anchor="t" anchorCtr="0">
            <a:noAutofit/>
          </a:bodyPr>
          <a:lstStyle/>
          <a:p>
            <a:pPr lvl="0" rtl="0">
              <a:spcBef>
                <a:spcPts val="0"/>
              </a:spcBef>
              <a:buNone/>
            </a:pPr>
            <a:r>
              <a:rPr lang="en" sz="8000" dirty="0">
                <a:solidFill>
                  <a:schemeClr val="bg1"/>
                </a:solidFill>
              </a:rPr>
              <a:t>Guinea Worm </a:t>
            </a:r>
          </a:p>
        </p:txBody>
      </p:sp>
    </p:spTree>
  </p:cSld>
  <p:clrMapOvr>
    <a:masterClrMapping/>
  </p:clrMapOvr>
  <p:transition xmlns:p14="http://schemas.microsoft.com/office/powerpoint/2010/main" spd="slow">
    <p:cut/>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68"/>
        <p:cNvGrpSpPr/>
        <p:nvPr/>
      </p:nvGrpSpPr>
      <p:grpSpPr>
        <a:xfrm>
          <a:off x="0" y="0"/>
          <a:ext cx="0" cy="0"/>
          <a:chOff x="0" y="0"/>
          <a:chExt cx="0" cy="0"/>
        </a:xfrm>
      </p:grpSpPr>
      <p:sp>
        <p:nvSpPr>
          <p:cNvPr id="169" name="Shape 169"/>
          <p:cNvSpPr txBox="1">
            <a:spLocks noGrp="1"/>
          </p:cNvSpPr>
          <p:nvPr>
            <p:ph type="body" idx="1"/>
          </p:nvPr>
        </p:nvSpPr>
        <p:spPr>
          <a:xfrm>
            <a:off x="457201" y="1828801"/>
            <a:ext cx="7534499" cy="4297599"/>
          </a:xfrm>
          <a:prstGeom prst="rect">
            <a:avLst/>
          </a:prstGeom>
        </p:spPr>
        <p:txBody>
          <a:bodyPr lIns="91425" tIns="91425" rIns="91425" bIns="91425" anchor="t" anchorCtr="0">
            <a:noAutofit/>
          </a:bodyPr>
          <a:lstStyle/>
          <a:p>
            <a:pPr marL="158750" lvl="0" rtl="0">
              <a:lnSpc>
                <a:spcPct val="103846"/>
              </a:lnSpc>
              <a:spcBef>
                <a:spcPts val="0"/>
              </a:spcBef>
              <a:spcAft>
                <a:spcPts val="1400"/>
              </a:spcAft>
              <a:buClr>
                <a:schemeClr val="dk1"/>
              </a:buClr>
              <a:buSzPct val="100000"/>
            </a:pPr>
            <a:r>
              <a:rPr lang="en" sz="2400" dirty="0"/>
              <a:t>“Issues of Poverty.” </a:t>
            </a:r>
            <a:r>
              <a:rPr lang="en" sz="2400" i="1" dirty="0"/>
              <a:t>Teaching Tolerance: A project of the Southern Poverty Law Center</a:t>
            </a:r>
            <a:r>
              <a:rPr lang="en" sz="2400" dirty="0"/>
              <a:t>. Web. </a:t>
            </a:r>
            <a:r>
              <a:rPr lang="en" sz="2400" u="sng" dirty="0" smtClean="0">
                <a:solidFill>
                  <a:schemeClr val="hlink"/>
                </a:solidFill>
                <a:hlinkClick r:id="rId4"/>
              </a:rPr>
              <a:t>http</a:t>
            </a:r>
            <a:r>
              <a:rPr lang="en" sz="2400" u="sng" dirty="0">
                <a:solidFill>
                  <a:schemeClr val="hlink"/>
                </a:solidFill>
                <a:hlinkClick r:id="rId4"/>
              </a:rPr>
              <a:t>://www.tolerance.org/lesson/issues-poverty</a:t>
            </a:r>
          </a:p>
        </p:txBody>
      </p:sp>
      <p:sp>
        <p:nvSpPr>
          <p:cNvPr id="5" name="Shape 128"/>
          <p:cNvSpPr txBox="1">
            <a:spLocks/>
          </p:cNvSpPr>
          <p:nvPr/>
        </p:nvSpPr>
        <p:spPr>
          <a:xfrm>
            <a:off x="336920" y="380486"/>
            <a:ext cx="9346247" cy="800658"/>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sz="4200" dirty="0" smtClean="0"/>
              <a:t>References</a:t>
            </a:r>
            <a:endParaRPr lang="en" sz="4200" dirty="0"/>
          </a:p>
        </p:txBody>
      </p:sp>
    </p:spTree>
  </p:cSld>
  <p:clrMapOvr>
    <a:masterClrMapping/>
  </p:clrMapOvr>
  <p:transition xmlns:p14="http://schemas.microsoft.com/office/powerpoint/2010/main" spd="slow">
    <p:cut/>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08"/>
        <p:cNvGrpSpPr/>
        <p:nvPr/>
      </p:nvGrpSpPr>
      <p:grpSpPr>
        <a:xfrm>
          <a:off x="0" y="0"/>
          <a:ext cx="0" cy="0"/>
          <a:chOff x="0" y="0"/>
          <a:chExt cx="0" cy="0"/>
        </a:xfrm>
      </p:grpSpPr>
      <p:sp>
        <p:nvSpPr>
          <p:cNvPr id="110" name="Shape 110"/>
          <p:cNvSpPr txBox="1">
            <a:spLocks noGrp="1"/>
          </p:cNvSpPr>
          <p:nvPr>
            <p:ph type="body" idx="1"/>
          </p:nvPr>
        </p:nvSpPr>
        <p:spPr>
          <a:xfrm>
            <a:off x="309072" y="1516260"/>
            <a:ext cx="5606585" cy="5141173"/>
          </a:xfrm>
          <a:prstGeom prst="rect">
            <a:avLst/>
          </a:prstGeom>
        </p:spPr>
        <p:txBody>
          <a:bodyPr lIns="91425" tIns="91425" rIns="91425" bIns="91425" anchor="t" anchorCtr="0">
            <a:noAutofit/>
          </a:bodyPr>
          <a:lstStyle/>
          <a:p>
            <a:pPr marL="457200" lvl="0" indent="-355600" rtl="0">
              <a:spcBef>
                <a:spcPts val="0"/>
              </a:spcBef>
              <a:buSzPct val="100000"/>
            </a:pPr>
            <a:r>
              <a:rPr lang="en" sz="3600" b="1" dirty="0"/>
              <a:t>Guinea worm </a:t>
            </a:r>
          </a:p>
          <a:p>
            <a:pPr marL="320040" lvl="1" indent="-320040" rtl="0">
              <a:spcBef>
                <a:spcPts val="1200"/>
              </a:spcBef>
              <a:buClr>
                <a:srgbClr val="FF6600"/>
              </a:buClr>
              <a:buSzPct val="100000"/>
              <a:buFont typeface="Wingdings" charset="2"/>
              <a:buChar char="§"/>
            </a:pPr>
            <a:r>
              <a:rPr lang="en-US" sz="2400" dirty="0"/>
              <a:t>I</a:t>
            </a:r>
            <a:r>
              <a:rPr lang="en" sz="2400" dirty="0" smtClean="0"/>
              <a:t>t </a:t>
            </a:r>
            <a:r>
              <a:rPr lang="en" sz="2400" dirty="0"/>
              <a:t>is a species and the </a:t>
            </a:r>
            <a:r>
              <a:rPr lang="en" sz="2400" dirty="0" smtClean="0"/>
              <a:t>name</a:t>
            </a:r>
            <a:r>
              <a:rPr lang="en-US" sz="2400" dirty="0"/>
              <a:t> </a:t>
            </a:r>
            <a:r>
              <a:rPr lang="en" sz="2400" dirty="0" smtClean="0"/>
              <a:t>of </a:t>
            </a:r>
            <a:r>
              <a:rPr lang="en" sz="2400" dirty="0"/>
              <a:t>infectious disease it causes (GWD)</a:t>
            </a:r>
          </a:p>
          <a:p>
            <a:pPr marL="320040" lvl="1" indent="-320040" rtl="0">
              <a:spcBef>
                <a:spcPts val="1200"/>
              </a:spcBef>
              <a:buClr>
                <a:srgbClr val="FF6600"/>
              </a:buClr>
              <a:buSzPct val="100000"/>
              <a:buFont typeface="Wingdings" charset="2"/>
              <a:buChar char="§"/>
            </a:pPr>
            <a:r>
              <a:rPr lang="en" sz="2400" dirty="0"/>
              <a:t>Parasitic infection</a:t>
            </a:r>
          </a:p>
          <a:p>
            <a:pPr marL="320040" lvl="1" indent="-320040" rtl="0">
              <a:spcBef>
                <a:spcPts val="1200"/>
              </a:spcBef>
              <a:buClr>
                <a:srgbClr val="FF6600"/>
              </a:buClr>
              <a:buSzPct val="100000"/>
              <a:buFont typeface="Wingdings" charset="2"/>
              <a:buChar char="§"/>
            </a:pPr>
            <a:r>
              <a:rPr lang="en" sz="2400" dirty="0"/>
              <a:t>Caused by </a:t>
            </a:r>
            <a:r>
              <a:rPr lang="en" sz="2400" dirty="0" smtClean="0"/>
              <a:t>nematode </a:t>
            </a:r>
            <a:endParaRPr lang="en" sz="2400" dirty="0"/>
          </a:p>
          <a:p>
            <a:pPr marL="685800" lvl="2" indent="-320040" rtl="0">
              <a:spcBef>
                <a:spcPts val="1200"/>
              </a:spcBef>
              <a:buClr>
                <a:schemeClr val="accent5">
                  <a:lumMod val="50000"/>
                </a:schemeClr>
              </a:buClr>
              <a:buSzPct val="100000"/>
              <a:buFont typeface="Wingdings" charset="2"/>
              <a:buChar char="§"/>
            </a:pPr>
            <a:r>
              <a:rPr lang="en" sz="2400" dirty="0"/>
              <a:t>Type of roundworm</a:t>
            </a:r>
          </a:p>
          <a:p>
            <a:pPr marL="320040" lvl="1" indent="-320040" rtl="0">
              <a:spcBef>
                <a:spcPts val="1200"/>
              </a:spcBef>
              <a:buClr>
                <a:srgbClr val="FF6600"/>
              </a:buClr>
              <a:buSzPct val="100000"/>
              <a:buFont typeface="Wingdings" charset="2"/>
              <a:buChar char="§"/>
            </a:pPr>
            <a:r>
              <a:rPr lang="en" sz="2400" dirty="0"/>
              <a:t>Species:</a:t>
            </a:r>
            <a:r>
              <a:rPr lang="en" sz="2400" i="1" dirty="0"/>
              <a:t> Dracunculus </a:t>
            </a:r>
            <a:r>
              <a:rPr lang="en" sz="2400" i="1" dirty="0" smtClean="0"/>
              <a:t>medenisis</a:t>
            </a:r>
            <a:endParaRPr lang="en" sz="2400" dirty="0"/>
          </a:p>
          <a:p>
            <a:pPr marL="320040" lvl="1" indent="-320040" rtl="0">
              <a:spcBef>
                <a:spcPts val="1200"/>
              </a:spcBef>
              <a:buClr>
                <a:srgbClr val="FF6600"/>
              </a:buClr>
              <a:buSzPct val="100000"/>
              <a:buFont typeface="Wingdings" charset="2"/>
              <a:buChar char="§"/>
            </a:pPr>
            <a:r>
              <a:rPr lang="en" sz="2400" dirty="0"/>
              <a:t>GWD causes extreme </a:t>
            </a:r>
            <a:r>
              <a:rPr lang="en" sz="2400" dirty="0" smtClean="0"/>
              <a:t>pain,</a:t>
            </a:r>
            <a:r>
              <a:rPr lang="en-US" sz="2400" dirty="0" smtClean="0"/>
              <a:t/>
            </a:r>
            <a:br>
              <a:rPr lang="en-US" sz="2400" dirty="0" smtClean="0"/>
            </a:br>
            <a:r>
              <a:rPr lang="en" sz="2400" dirty="0" smtClean="0"/>
              <a:t>is </a:t>
            </a:r>
            <a:r>
              <a:rPr lang="en" sz="2400" dirty="0"/>
              <a:t>rarely fatal</a:t>
            </a:r>
          </a:p>
          <a:p>
            <a:pPr marL="457200" lvl="0" indent="0" rtl="0">
              <a:spcBef>
                <a:spcPts val="0"/>
              </a:spcBef>
              <a:buNone/>
            </a:pPr>
            <a:r>
              <a:rPr lang="en" sz="2000" dirty="0"/>
              <a:t> </a:t>
            </a:r>
          </a:p>
        </p:txBody>
      </p:sp>
      <p:pic>
        <p:nvPicPr>
          <p:cNvPr id="112" name="Shape 112"/>
          <p:cNvPicPr preferRelativeResize="0"/>
          <p:nvPr/>
        </p:nvPicPr>
        <p:blipFill>
          <a:blip r:embed="rId4">
            <a:alphaModFix/>
          </a:blip>
          <a:stretch>
            <a:fillRect/>
          </a:stretch>
        </p:blipFill>
        <p:spPr>
          <a:xfrm>
            <a:off x="6365501" y="1750541"/>
            <a:ext cx="2301379" cy="4295533"/>
          </a:xfrm>
          <a:prstGeom prst="rect">
            <a:avLst/>
          </a:prstGeom>
          <a:noFill/>
          <a:ln>
            <a:noFill/>
          </a:ln>
        </p:spPr>
      </p:pic>
      <p:sp>
        <p:nvSpPr>
          <p:cNvPr id="7" name="Shape 128"/>
          <p:cNvSpPr txBox="1">
            <a:spLocks/>
          </p:cNvSpPr>
          <p:nvPr/>
        </p:nvSpPr>
        <p:spPr>
          <a:xfrm>
            <a:off x="336920" y="380486"/>
            <a:ext cx="9346247" cy="800658"/>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sz="4200" dirty="0" smtClean="0"/>
              <a:t>What is Guinea Worm?</a:t>
            </a:r>
            <a:endParaRPr lang="en" sz="4200" dirty="0"/>
          </a:p>
        </p:txBody>
      </p:sp>
    </p:spTree>
  </p:cSld>
  <p:clrMapOvr>
    <a:masterClrMapping/>
  </p:clrMapOvr>
  <p:transition xmlns:p14="http://schemas.microsoft.com/office/powerpoint/2010/mai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335305" y="1926485"/>
            <a:ext cx="3953474" cy="4297599"/>
          </a:xfrm>
          <a:prstGeom prst="rect">
            <a:avLst/>
          </a:prstGeom>
        </p:spPr>
        <p:txBody>
          <a:bodyPr lIns="91425" tIns="91425" rIns="91425" bIns="91425" anchor="t" anchorCtr="0">
            <a:noAutofit/>
          </a:bodyPr>
          <a:lstStyle/>
          <a:p>
            <a:pPr marL="320040" lvl="0" indent="-320040" rtl="0">
              <a:spcBef>
                <a:spcPts val="1200"/>
              </a:spcBef>
              <a:buClr>
                <a:srgbClr val="FF6600"/>
              </a:buClr>
              <a:buSzPct val="100000"/>
              <a:buFont typeface="Wingdings" charset="2"/>
              <a:buChar char="§"/>
            </a:pPr>
            <a:r>
              <a:rPr lang="en" sz="2000" dirty="0"/>
              <a:t>Most commonly, </a:t>
            </a:r>
            <a:r>
              <a:rPr lang="en" sz="2000" dirty="0" smtClean="0"/>
              <a:t>by</a:t>
            </a:r>
            <a:r>
              <a:rPr lang="en-US" sz="2000" dirty="0" smtClean="0"/>
              <a:t> </a:t>
            </a:r>
            <a:r>
              <a:rPr lang="en" sz="2000" dirty="0" smtClean="0"/>
              <a:t>drinking </a:t>
            </a:r>
            <a:r>
              <a:rPr lang="en" sz="2000" dirty="0"/>
              <a:t>contaminated water</a:t>
            </a:r>
          </a:p>
          <a:p>
            <a:pPr marL="685800" lvl="1" indent="-320040" rtl="0">
              <a:spcBef>
                <a:spcPts val="1200"/>
              </a:spcBef>
              <a:buClr>
                <a:schemeClr val="accent5">
                  <a:lumMod val="50000"/>
                </a:schemeClr>
              </a:buClr>
              <a:buSzPct val="100000"/>
              <a:buFont typeface="Wingdings" charset="2"/>
              <a:buChar char="§"/>
            </a:pPr>
            <a:r>
              <a:rPr lang="en" sz="2000" dirty="0"/>
              <a:t>Water infested with </a:t>
            </a:r>
            <a:r>
              <a:rPr lang="en" sz="2000" i="1" dirty="0"/>
              <a:t>copepods (</a:t>
            </a:r>
            <a:r>
              <a:rPr lang="en" sz="2000" dirty="0"/>
              <a:t>water fleas)</a:t>
            </a:r>
          </a:p>
          <a:p>
            <a:pPr marL="320040" lvl="0" indent="-320040" rtl="0">
              <a:spcBef>
                <a:spcPts val="1200"/>
              </a:spcBef>
              <a:buClr>
                <a:srgbClr val="FF6600"/>
              </a:buClr>
              <a:buSzPct val="100000"/>
              <a:buFont typeface="Wingdings" charset="2"/>
              <a:buChar char="§"/>
            </a:pPr>
            <a:r>
              <a:rPr lang="en" sz="2000" dirty="0"/>
              <a:t>The copepods contain the guinea worm larva</a:t>
            </a:r>
          </a:p>
          <a:p>
            <a:pPr marL="320040" lvl="0" indent="-320040" rtl="0">
              <a:spcBef>
                <a:spcPts val="1200"/>
              </a:spcBef>
              <a:buClr>
                <a:srgbClr val="FF6600"/>
              </a:buClr>
              <a:buSzPct val="100000"/>
              <a:buFont typeface="Wingdings" charset="2"/>
              <a:buChar char="§"/>
            </a:pPr>
            <a:r>
              <a:rPr lang="en" sz="2000" dirty="0">
                <a:solidFill>
                  <a:schemeClr val="dk1"/>
                </a:solidFill>
              </a:rPr>
              <a:t>Stomach acids digest copepods</a:t>
            </a:r>
            <a:r>
              <a:rPr lang="en" sz="2000" dirty="0"/>
              <a:t>, b</a:t>
            </a:r>
            <a:r>
              <a:rPr lang="en" sz="2000" dirty="0">
                <a:solidFill>
                  <a:schemeClr val="dk1"/>
                </a:solidFill>
              </a:rPr>
              <a:t>ut not </a:t>
            </a:r>
            <a:r>
              <a:rPr lang="en" sz="2000" dirty="0" smtClean="0">
                <a:solidFill>
                  <a:schemeClr val="dk1"/>
                </a:solidFill>
              </a:rPr>
              <a:t>the</a:t>
            </a:r>
            <a:r>
              <a:rPr lang="en-US" sz="2000" dirty="0" smtClean="0">
                <a:solidFill>
                  <a:schemeClr val="dk1"/>
                </a:solidFill>
              </a:rPr>
              <a:t/>
            </a:r>
            <a:br>
              <a:rPr lang="en-US" sz="2000" dirty="0" smtClean="0">
                <a:solidFill>
                  <a:schemeClr val="dk1"/>
                </a:solidFill>
              </a:rPr>
            </a:br>
            <a:r>
              <a:rPr lang="en" sz="2000" dirty="0" smtClean="0">
                <a:solidFill>
                  <a:schemeClr val="dk1"/>
                </a:solidFill>
              </a:rPr>
              <a:t>GW </a:t>
            </a:r>
            <a:r>
              <a:rPr lang="en" sz="2000" dirty="0">
                <a:solidFill>
                  <a:schemeClr val="dk1"/>
                </a:solidFill>
              </a:rPr>
              <a:t>larvae</a:t>
            </a:r>
          </a:p>
          <a:p>
            <a:pPr marL="320040" lvl="0" indent="-320040" rtl="0">
              <a:spcBef>
                <a:spcPts val="1200"/>
              </a:spcBef>
              <a:buClr>
                <a:srgbClr val="FF6600"/>
              </a:buClr>
              <a:buSzPct val="100000"/>
              <a:buFont typeface="Wingdings" charset="2"/>
              <a:buChar char="§"/>
            </a:pPr>
            <a:r>
              <a:rPr lang="en" sz="2000" dirty="0"/>
              <a:t>Larvae pass </a:t>
            </a:r>
            <a:r>
              <a:rPr lang="en" sz="2000" dirty="0" smtClean="0"/>
              <a:t>through</a:t>
            </a:r>
            <a:r>
              <a:rPr lang="en-US" sz="2000" dirty="0" smtClean="0"/>
              <a:t/>
            </a:r>
            <a:br>
              <a:rPr lang="en-US" sz="2000" dirty="0" smtClean="0"/>
            </a:br>
            <a:r>
              <a:rPr lang="en" sz="2000" dirty="0" smtClean="0"/>
              <a:t>stomach/intestinal lining</a:t>
            </a:r>
            <a:r>
              <a:rPr lang="en-US" sz="2000" dirty="0" smtClean="0"/>
              <a:t/>
            </a:r>
            <a:br>
              <a:rPr lang="en-US" sz="2000" dirty="0" smtClean="0"/>
            </a:br>
            <a:r>
              <a:rPr lang="en" sz="2000" dirty="0" smtClean="0"/>
              <a:t>to </a:t>
            </a:r>
            <a:r>
              <a:rPr lang="en" sz="2000" dirty="0"/>
              <a:t>abdominal tissue</a:t>
            </a:r>
          </a:p>
        </p:txBody>
      </p:sp>
      <p:sp>
        <p:nvSpPr>
          <p:cNvPr id="119" name="Shape 119"/>
          <p:cNvSpPr txBox="1">
            <a:spLocks noGrp="1"/>
          </p:cNvSpPr>
          <p:nvPr>
            <p:ph type="title"/>
          </p:nvPr>
        </p:nvSpPr>
        <p:spPr>
          <a:xfrm>
            <a:off x="354796" y="169974"/>
            <a:ext cx="8534889" cy="1404600"/>
          </a:xfrm>
          <a:prstGeom prst="rect">
            <a:avLst/>
          </a:prstGeom>
        </p:spPr>
        <p:txBody>
          <a:bodyPr lIns="91425" tIns="91425" rIns="91425" bIns="91425" anchor="t" anchorCtr="0">
            <a:noAutofit/>
          </a:bodyPr>
          <a:lstStyle/>
          <a:p>
            <a:pPr lvl="0" rtl="0">
              <a:spcBef>
                <a:spcPts val="0"/>
              </a:spcBef>
              <a:buNone/>
            </a:pPr>
            <a:r>
              <a:rPr lang="en" sz="4200" dirty="0"/>
              <a:t>How does someone become infected with Guinea Worm?</a:t>
            </a:r>
          </a:p>
        </p:txBody>
      </p:sp>
      <p:pic>
        <p:nvPicPr>
          <p:cNvPr id="120" name="Shape 120"/>
          <p:cNvPicPr preferRelativeResize="0"/>
          <p:nvPr/>
        </p:nvPicPr>
        <p:blipFill rotWithShape="1">
          <a:blip r:embed="rId3">
            <a:alphaModFix/>
          </a:blip>
          <a:srcRect l="1700"/>
          <a:stretch/>
        </p:blipFill>
        <p:spPr>
          <a:xfrm>
            <a:off x="4341513" y="2336701"/>
            <a:ext cx="4510721" cy="2722141"/>
          </a:xfrm>
          <a:prstGeom prst="rect">
            <a:avLst/>
          </a:prstGeom>
          <a:noFill/>
          <a:ln>
            <a:noFill/>
          </a:ln>
        </p:spPr>
      </p:pic>
      <p:sp>
        <p:nvSpPr>
          <p:cNvPr id="121" name="Shape 121"/>
          <p:cNvSpPr txBox="1"/>
          <p:nvPr/>
        </p:nvSpPr>
        <p:spPr>
          <a:xfrm>
            <a:off x="4728975" y="5556001"/>
            <a:ext cx="3300300" cy="639599"/>
          </a:xfrm>
          <a:prstGeom prst="rect">
            <a:avLst/>
          </a:prstGeom>
          <a:noFill/>
          <a:ln>
            <a:noFill/>
          </a:ln>
        </p:spPr>
        <p:txBody>
          <a:bodyPr lIns="91425" tIns="91425" rIns="91425" bIns="91425" anchor="t" anchorCtr="0">
            <a:noAutofit/>
          </a:bodyPr>
          <a:lstStyle/>
          <a:p>
            <a:pPr lvl="0">
              <a:spcBef>
                <a:spcPts val="0"/>
              </a:spcBef>
              <a:buNone/>
            </a:pPr>
            <a:endParaRPr/>
          </a:p>
        </p:txBody>
      </p:sp>
    </p:spTree>
  </p:cSld>
  <p:clrMapOvr>
    <a:masterClrMapping/>
  </p:clrMapOvr>
  <p:transition xmlns:p14="http://schemas.microsoft.com/office/powerpoint/2010/main" spd="slow">
    <p:cut/>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26"/>
        <p:cNvGrpSpPr/>
        <p:nvPr/>
      </p:nvGrpSpPr>
      <p:grpSpPr>
        <a:xfrm>
          <a:off x="0" y="0"/>
          <a:ext cx="0" cy="0"/>
          <a:chOff x="0" y="0"/>
          <a:chExt cx="0" cy="0"/>
        </a:xfrm>
      </p:grpSpPr>
      <p:sp>
        <p:nvSpPr>
          <p:cNvPr id="127" name="Shape 127"/>
          <p:cNvSpPr txBox="1">
            <a:spLocks noGrp="1"/>
          </p:cNvSpPr>
          <p:nvPr>
            <p:ph type="body" idx="1"/>
          </p:nvPr>
        </p:nvSpPr>
        <p:spPr>
          <a:xfrm>
            <a:off x="332369" y="1569871"/>
            <a:ext cx="3658918" cy="5050399"/>
          </a:xfrm>
          <a:prstGeom prst="rect">
            <a:avLst/>
          </a:prstGeom>
        </p:spPr>
        <p:txBody>
          <a:bodyPr lIns="91425" tIns="91425" rIns="91425" bIns="91425" anchor="t" anchorCtr="0">
            <a:noAutofit/>
          </a:bodyPr>
          <a:lstStyle/>
          <a:p>
            <a:pPr marL="320040" lvl="0" indent="-320040" rtl="0">
              <a:spcBef>
                <a:spcPts val="1800"/>
              </a:spcBef>
              <a:buClr>
                <a:srgbClr val="FF6600"/>
              </a:buClr>
              <a:buFont typeface="Wingdings" charset="2"/>
              <a:buChar char="§"/>
            </a:pPr>
            <a:r>
              <a:rPr lang="en" sz="2000" dirty="0"/>
              <a:t>Larvae mature </a:t>
            </a:r>
            <a:r>
              <a:rPr lang="en" sz="2000" dirty="0" smtClean="0"/>
              <a:t>into</a:t>
            </a:r>
            <a:r>
              <a:rPr lang="en-US" sz="2000" dirty="0"/>
              <a:t> </a:t>
            </a:r>
            <a:r>
              <a:rPr lang="en" sz="2000" dirty="0" smtClean="0"/>
              <a:t>worms </a:t>
            </a:r>
            <a:r>
              <a:rPr lang="en" sz="2000" dirty="0"/>
              <a:t>after </a:t>
            </a:r>
            <a:r>
              <a:rPr lang="en-US" sz="2000" dirty="0" smtClean="0"/>
              <a:t>about </a:t>
            </a:r>
            <a:r>
              <a:rPr lang="en" sz="2000" dirty="0" smtClean="0"/>
              <a:t>3 </a:t>
            </a:r>
            <a:r>
              <a:rPr lang="en" sz="2000" dirty="0"/>
              <a:t>months</a:t>
            </a:r>
          </a:p>
          <a:p>
            <a:pPr marL="320040" lvl="0" indent="-320040" rtl="0">
              <a:spcBef>
                <a:spcPts val="1800"/>
              </a:spcBef>
              <a:buClr>
                <a:srgbClr val="FF6600"/>
              </a:buClr>
              <a:buSzPct val="100000"/>
              <a:buFont typeface="Wingdings" charset="2"/>
              <a:buChar char="§"/>
            </a:pPr>
            <a:r>
              <a:rPr lang="en" sz="2000" dirty="0"/>
              <a:t>Worms move </a:t>
            </a:r>
            <a:r>
              <a:rPr lang="en" sz="2000" dirty="0" smtClean="0"/>
              <a:t>about</a:t>
            </a:r>
            <a:r>
              <a:rPr lang="en-US" sz="2000" dirty="0"/>
              <a:t> </a:t>
            </a:r>
            <a:r>
              <a:rPr lang="en" sz="2000" dirty="0" smtClean="0"/>
              <a:t>the </a:t>
            </a:r>
            <a:r>
              <a:rPr lang="en" sz="2000" dirty="0"/>
              <a:t>body and mate</a:t>
            </a:r>
          </a:p>
          <a:p>
            <a:pPr marL="685800" lvl="1" indent="-320040" rtl="0">
              <a:spcBef>
                <a:spcPts val="1800"/>
              </a:spcBef>
              <a:buClr>
                <a:schemeClr val="accent5">
                  <a:lumMod val="50000"/>
                </a:schemeClr>
              </a:buClr>
              <a:buSzPct val="100000"/>
              <a:buFont typeface="Wingdings" charset="2"/>
              <a:buChar char="§"/>
            </a:pPr>
            <a:r>
              <a:rPr lang="en" sz="2000" dirty="0"/>
              <a:t>Male worms die</a:t>
            </a:r>
          </a:p>
          <a:p>
            <a:pPr marL="320040" lvl="0" indent="-320040" rtl="0">
              <a:spcBef>
                <a:spcPts val="1800"/>
              </a:spcBef>
              <a:buClr>
                <a:srgbClr val="FF6600"/>
              </a:buClr>
              <a:buSzPct val="100000"/>
              <a:buFont typeface="Wingdings" charset="2"/>
              <a:buChar char="§"/>
            </a:pPr>
            <a:r>
              <a:rPr lang="en" sz="2000" dirty="0"/>
              <a:t>Fertilized female worms </a:t>
            </a:r>
            <a:r>
              <a:rPr lang="en-US" sz="2000" dirty="0" smtClean="0"/>
              <a:t>    </a:t>
            </a:r>
            <a:r>
              <a:rPr lang="en" sz="2000" dirty="0" smtClean="0"/>
              <a:t>continue </a:t>
            </a:r>
            <a:r>
              <a:rPr lang="en" sz="2000" dirty="0"/>
              <a:t>to grow </a:t>
            </a:r>
          </a:p>
          <a:p>
            <a:pPr marL="320040" lvl="0" indent="-320040" rtl="0">
              <a:spcBef>
                <a:spcPts val="1800"/>
              </a:spcBef>
              <a:buClr>
                <a:srgbClr val="FF6600"/>
              </a:buClr>
              <a:buSzPct val="100000"/>
              <a:buFont typeface="Wingdings" charset="2"/>
              <a:buChar char="§"/>
            </a:pPr>
            <a:r>
              <a:rPr lang="en" sz="2000" dirty="0"/>
              <a:t>They are gestating  numerous larvae </a:t>
            </a:r>
          </a:p>
        </p:txBody>
      </p:sp>
      <p:sp>
        <p:nvSpPr>
          <p:cNvPr id="128" name="Shape 128"/>
          <p:cNvSpPr txBox="1">
            <a:spLocks noGrp="1"/>
          </p:cNvSpPr>
          <p:nvPr>
            <p:ph type="title"/>
          </p:nvPr>
        </p:nvSpPr>
        <p:spPr>
          <a:xfrm>
            <a:off x="336920" y="380486"/>
            <a:ext cx="9346247" cy="800658"/>
          </a:xfrm>
          <a:prstGeom prst="rect">
            <a:avLst/>
          </a:prstGeom>
        </p:spPr>
        <p:txBody>
          <a:bodyPr lIns="91425" tIns="91425" rIns="91425" bIns="91425" anchor="t" anchorCtr="0">
            <a:noAutofit/>
          </a:bodyPr>
          <a:lstStyle/>
          <a:p>
            <a:pPr lvl="0" rtl="0">
              <a:spcBef>
                <a:spcPts val="0"/>
              </a:spcBef>
              <a:buNone/>
            </a:pPr>
            <a:r>
              <a:rPr lang="en" sz="4200" dirty="0"/>
              <a:t>Guinea Worm: </a:t>
            </a:r>
            <a:r>
              <a:rPr lang="en" sz="4200" dirty="0" smtClean="0"/>
              <a:t>Circle </a:t>
            </a:r>
            <a:r>
              <a:rPr lang="en" sz="4200" dirty="0"/>
              <a:t>of Life </a:t>
            </a:r>
          </a:p>
        </p:txBody>
      </p:sp>
      <p:pic>
        <p:nvPicPr>
          <p:cNvPr id="129" name="Shape 129"/>
          <p:cNvPicPr preferRelativeResize="0"/>
          <p:nvPr/>
        </p:nvPicPr>
        <p:blipFill>
          <a:blip r:embed="rId4">
            <a:alphaModFix/>
          </a:blip>
          <a:stretch>
            <a:fillRect/>
          </a:stretch>
        </p:blipFill>
        <p:spPr>
          <a:xfrm>
            <a:off x="4243041" y="1711133"/>
            <a:ext cx="4540644" cy="2863541"/>
          </a:xfrm>
          <a:prstGeom prst="rect">
            <a:avLst/>
          </a:prstGeom>
          <a:noFill/>
          <a:ln>
            <a:noFill/>
          </a:ln>
        </p:spPr>
      </p:pic>
      <p:sp>
        <p:nvSpPr>
          <p:cNvPr id="130" name="Shape 130"/>
          <p:cNvSpPr txBox="1"/>
          <p:nvPr/>
        </p:nvSpPr>
        <p:spPr>
          <a:xfrm>
            <a:off x="4952175" y="5309433"/>
            <a:ext cx="3399000" cy="828400"/>
          </a:xfrm>
          <a:prstGeom prst="rect">
            <a:avLst/>
          </a:prstGeom>
          <a:noFill/>
          <a:ln>
            <a:noFill/>
          </a:ln>
        </p:spPr>
        <p:txBody>
          <a:bodyPr lIns="91425" tIns="91425" rIns="91425" bIns="91425" anchor="ctr" anchorCtr="0">
            <a:noAutofit/>
          </a:bodyPr>
          <a:lstStyle/>
          <a:p>
            <a:pPr lvl="0" rtl="0">
              <a:spcBef>
                <a:spcPts val="0"/>
              </a:spcBef>
              <a:buNone/>
            </a:pPr>
            <a:endParaRPr/>
          </a:p>
        </p:txBody>
      </p:sp>
    </p:spTree>
  </p:cSld>
  <p:clrMapOvr>
    <a:masterClrMapping/>
  </p:clrMapOvr>
  <p:transition xmlns:p14="http://schemas.microsoft.com/office/powerpoint/2010/mai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Shape 136"/>
          <p:cNvSpPr txBox="1">
            <a:spLocks noGrp="1"/>
          </p:cNvSpPr>
          <p:nvPr>
            <p:ph type="body" idx="1"/>
          </p:nvPr>
        </p:nvSpPr>
        <p:spPr>
          <a:xfrm>
            <a:off x="374173" y="1976321"/>
            <a:ext cx="4660278" cy="4558411"/>
          </a:xfrm>
          <a:prstGeom prst="rect">
            <a:avLst/>
          </a:prstGeom>
        </p:spPr>
        <p:txBody>
          <a:bodyPr lIns="91425" tIns="91425" rIns="91425" bIns="91425" anchor="t" anchorCtr="0">
            <a:noAutofit/>
          </a:bodyPr>
          <a:lstStyle/>
          <a:p>
            <a:pPr marL="320040" lvl="0" indent="-320040" rtl="0">
              <a:spcBef>
                <a:spcPts val="1200"/>
              </a:spcBef>
              <a:buClr>
                <a:srgbClr val="FF6600"/>
              </a:buClr>
              <a:buSzPct val="100000"/>
              <a:buFont typeface="Wingdings" charset="2"/>
              <a:buChar char="§"/>
            </a:pPr>
            <a:r>
              <a:rPr lang="en" sz="2000" dirty="0"/>
              <a:t>After about one year </a:t>
            </a:r>
          </a:p>
          <a:p>
            <a:pPr marL="685800" lvl="1" indent="-320040" rtl="0">
              <a:spcBef>
                <a:spcPts val="1200"/>
              </a:spcBef>
              <a:buClr>
                <a:schemeClr val="accent5">
                  <a:lumMod val="50000"/>
                </a:schemeClr>
              </a:buClr>
              <a:buSzPct val="100000"/>
              <a:buFont typeface="Wingdings" charset="2"/>
              <a:buChar char="§"/>
            </a:pPr>
            <a:r>
              <a:rPr lang="en" sz="2000" dirty="0"/>
              <a:t>Female worm is </a:t>
            </a:r>
            <a:r>
              <a:rPr lang="en" sz="2000" dirty="0" smtClean="0"/>
              <a:t>approximately</a:t>
            </a:r>
            <a:r>
              <a:rPr lang="en-US" sz="2000" dirty="0" smtClean="0"/>
              <a:t/>
            </a:r>
            <a:br>
              <a:rPr lang="en-US" sz="2000" dirty="0" smtClean="0"/>
            </a:br>
            <a:r>
              <a:rPr lang="en" sz="2000" dirty="0" smtClean="0"/>
              <a:t>one </a:t>
            </a:r>
            <a:r>
              <a:rPr lang="en" sz="2000" dirty="0"/>
              <a:t>meter long </a:t>
            </a:r>
          </a:p>
          <a:p>
            <a:pPr marL="685800" lvl="1" indent="-320040" rtl="0">
              <a:spcBef>
                <a:spcPts val="1200"/>
              </a:spcBef>
              <a:buClr>
                <a:schemeClr val="accent5">
                  <a:lumMod val="50000"/>
                </a:schemeClr>
              </a:buClr>
              <a:buSzPct val="100000"/>
              <a:buFont typeface="Wingdings" charset="2"/>
              <a:buChar char="§"/>
            </a:pPr>
            <a:r>
              <a:rPr lang="en" sz="2000" dirty="0"/>
              <a:t>She migrates to subcutaneous tissue near long </a:t>
            </a:r>
            <a:r>
              <a:rPr lang="en" sz="2000" dirty="0" smtClean="0"/>
              <a:t>bones</a:t>
            </a:r>
            <a:r>
              <a:rPr lang="en-US" sz="2000" dirty="0" smtClean="0"/>
              <a:t/>
            </a:r>
            <a:br>
              <a:rPr lang="en-US" sz="2000" dirty="0" smtClean="0"/>
            </a:br>
            <a:r>
              <a:rPr lang="en" sz="2000" dirty="0" smtClean="0"/>
              <a:t>(usually </a:t>
            </a:r>
            <a:r>
              <a:rPr lang="en" sz="2000" dirty="0"/>
              <a:t>near calf muscles in leg) </a:t>
            </a:r>
          </a:p>
          <a:p>
            <a:pPr marL="685800" lvl="1" indent="-320040" rtl="0">
              <a:spcBef>
                <a:spcPts val="1200"/>
              </a:spcBef>
              <a:buClr>
                <a:schemeClr val="accent5">
                  <a:lumMod val="50000"/>
                </a:schemeClr>
              </a:buClr>
              <a:buSzPct val="100000"/>
              <a:buFont typeface="Wingdings" charset="2"/>
              <a:buChar char="§"/>
            </a:pPr>
            <a:r>
              <a:rPr lang="en" sz="2000" dirty="0"/>
              <a:t>Pushes from within to </a:t>
            </a:r>
            <a:r>
              <a:rPr lang="en" sz="2000" dirty="0" smtClean="0"/>
              <a:t>surface</a:t>
            </a:r>
            <a:r>
              <a:rPr lang="en-US" sz="2000" dirty="0" smtClean="0"/>
              <a:t/>
            </a:r>
            <a:br>
              <a:rPr lang="en-US" sz="2000" dirty="0" smtClean="0"/>
            </a:br>
            <a:r>
              <a:rPr lang="en" sz="2000" dirty="0" smtClean="0"/>
              <a:t>of </a:t>
            </a:r>
            <a:r>
              <a:rPr lang="en" sz="2000" dirty="0"/>
              <a:t>skin </a:t>
            </a:r>
          </a:p>
          <a:p>
            <a:pPr marL="320040" lvl="0" indent="-320040" rtl="0">
              <a:spcBef>
                <a:spcPts val="1200"/>
              </a:spcBef>
              <a:buClr>
                <a:srgbClr val="FF6600"/>
              </a:buClr>
              <a:buSzPct val="100000"/>
              <a:buFont typeface="Wingdings" charset="2"/>
              <a:buChar char="§"/>
            </a:pPr>
            <a:r>
              <a:rPr lang="en" sz="2000" dirty="0"/>
              <a:t>Creates painful, burning skin blister, which ruptures</a:t>
            </a:r>
          </a:p>
          <a:p>
            <a:pPr marL="685800" lvl="1" indent="-320040" rtl="0">
              <a:spcBef>
                <a:spcPts val="1200"/>
              </a:spcBef>
              <a:buClr>
                <a:schemeClr val="accent5">
                  <a:lumMod val="50000"/>
                </a:schemeClr>
              </a:buClr>
              <a:buSzPct val="100000"/>
              <a:buFont typeface="Wingdings" charset="2"/>
              <a:buChar char="§"/>
            </a:pPr>
            <a:r>
              <a:rPr lang="en" sz="2000" dirty="0"/>
              <a:t>Allows larvae to emerge from the body through broken blister</a:t>
            </a:r>
          </a:p>
        </p:txBody>
      </p:sp>
      <p:sp>
        <p:nvSpPr>
          <p:cNvPr id="137" name="Shape 137"/>
          <p:cNvSpPr txBox="1">
            <a:spLocks noGrp="1"/>
          </p:cNvSpPr>
          <p:nvPr>
            <p:ph type="title"/>
          </p:nvPr>
        </p:nvSpPr>
        <p:spPr>
          <a:xfrm>
            <a:off x="365969" y="168476"/>
            <a:ext cx="9757500" cy="1250000"/>
          </a:xfrm>
          <a:prstGeom prst="rect">
            <a:avLst/>
          </a:prstGeom>
        </p:spPr>
        <p:txBody>
          <a:bodyPr lIns="91425" tIns="91425" rIns="91425" bIns="91425" anchor="t" anchorCtr="0">
            <a:noAutofit/>
          </a:bodyPr>
          <a:lstStyle/>
          <a:p>
            <a:pPr lvl="0" rtl="0">
              <a:spcBef>
                <a:spcPts val="0"/>
              </a:spcBef>
              <a:buClr>
                <a:schemeClr val="dk1"/>
              </a:buClr>
              <a:buSzPct val="30555"/>
              <a:buFont typeface="Arial"/>
              <a:buNone/>
            </a:pPr>
            <a:r>
              <a:rPr lang="en" sz="4200" dirty="0"/>
              <a:t>Guinea </a:t>
            </a:r>
            <a:r>
              <a:rPr lang="en" sz="4200" dirty="0" smtClean="0"/>
              <a:t>Worm:</a:t>
            </a:r>
            <a:r>
              <a:rPr lang="en-US" sz="4200" dirty="0" smtClean="0"/>
              <a:t/>
            </a:r>
            <a:br>
              <a:rPr lang="en-US" sz="4200" dirty="0" smtClean="0"/>
            </a:br>
            <a:r>
              <a:rPr lang="en" sz="4200" dirty="0" smtClean="0"/>
              <a:t>Trek </a:t>
            </a:r>
            <a:r>
              <a:rPr lang="en" sz="4200" dirty="0"/>
              <a:t>From </a:t>
            </a:r>
            <a:r>
              <a:rPr lang="en" sz="4200" dirty="0" smtClean="0"/>
              <a:t>Abdomen</a:t>
            </a:r>
            <a:r>
              <a:rPr lang="en-US" sz="4200" dirty="0" smtClean="0"/>
              <a:t> </a:t>
            </a:r>
            <a:r>
              <a:rPr lang="en" sz="4200" dirty="0" smtClean="0"/>
              <a:t>to </a:t>
            </a:r>
            <a:r>
              <a:rPr lang="en" sz="4200" dirty="0"/>
              <a:t>Leg</a:t>
            </a:r>
          </a:p>
          <a:p>
            <a:pPr lvl="0" rtl="0">
              <a:spcBef>
                <a:spcPts val="0"/>
              </a:spcBef>
              <a:buNone/>
            </a:pPr>
            <a:endParaRPr sz="4200" dirty="0"/>
          </a:p>
        </p:txBody>
      </p:sp>
      <p:pic>
        <p:nvPicPr>
          <p:cNvPr id="138" name="Shape 138"/>
          <p:cNvPicPr preferRelativeResize="0"/>
          <p:nvPr/>
        </p:nvPicPr>
        <p:blipFill>
          <a:blip r:embed="rId3">
            <a:alphaModFix/>
          </a:blip>
          <a:stretch>
            <a:fillRect/>
          </a:stretch>
        </p:blipFill>
        <p:spPr>
          <a:xfrm>
            <a:off x="5118696" y="2046551"/>
            <a:ext cx="3742970" cy="2866958"/>
          </a:xfrm>
          <a:prstGeom prst="rect">
            <a:avLst/>
          </a:prstGeom>
          <a:noFill/>
          <a:ln>
            <a:noFill/>
          </a:ln>
        </p:spPr>
      </p:pic>
    </p:spTree>
  </p:cSld>
  <p:clrMapOvr>
    <a:masterClrMapping/>
  </p:clrMapOvr>
  <p:transition xmlns:p14="http://schemas.microsoft.com/office/powerpoint/2010/mai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pic>
        <p:nvPicPr>
          <p:cNvPr id="145" name="Shape 145"/>
          <p:cNvPicPr preferRelativeResize="0"/>
          <p:nvPr/>
        </p:nvPicPr>
        <p:blipFill rotWithShape="1">
          <a:blip r:embed="rId3">
            <a:alphaModFix/>
          </a:blip>
          <a:srcRect l="3019" r="2328"/>
          <a:stretch/>
        </p:blipFill>
        <p:spPr>
          <a:xfrm>
            <a:off x="4431884" y="2125351"/>
            <a:ext cx="4412354" cy="3127436"/>
          </a:xfrm>
          <a:prstGeom prst="rect">
            <a:avLst/>
          </a:prstGeom>
          <a:noFill/>
          <a:ln>
            <a:noFill/>
          </a:ln>
        </p:spPr>
      </p:pic>
      <p:sp>
        <p:nvSpPr>
          <p:cNvPr id="146" name="Shape 146"/>
          <p:cNvSpPr txBox="1">
            <a:spLocks noGrp="1"/>
          </p:cNvSpPr>
          <p:nvPr>
            <p:ph type="body" idx="1"/>
          </p:nvPr>
        </p:nvSpPr>
        <p:spPr>
          <a:xfrm>
            <a:off x="358914" y="1925687"/>
            <a:ext cx="3792000" cy="4392399"/>
          </a:xfrm>
          <a:prstGeom prst="rect">
            <a:avLst/>
          </a:prstGeom>
        </p:spPr>
        <p:txBody>
          <a:bodyPr lIns="91425" tIns="91425" rIns="91425" bIns="91425" anchor="t" anchorCtr="0">
            <a:noAutofit/>
          </a:bodyPr>
          <a:lstStyle/>
          <a:p>
            <a:pPr marL="320040" lvl="0" indent="-320040" rtl="0">
              <a:spcBef>
                <a:spcPts val="1800"/>
              </a:spcBef>
              <a:buClr>
                <a:srgbClr val="FF6600"/>
              </a:buClr>
              <a:buSzPct val="100000"/>
              <a:buFont typeface="Wingdings" charset="2"/>
              <a:buChar char="§"/>
            </a:pPr>
            <a:r>
              <a:rPr lang="en" sz="2000" dirty="0"/>
              <a:t>The infected person seeks relief from the blister’s burning sensation by immersing limbs in water,  often a source of drinking water </a:t>
            </a:r>
          </a:p>
          <a:p>
            <a:pPr marL="320040" lvl="0" indent="-320040" rtl="0">
              <a:spcBef>
                <a:spcPts val="1800"/>
              </a:spcBef>
              <a:buClr>
                <a:srgbClr val="FF6600"/>
              </a:buClr>
              <a:buSzPct val="100000"/>
              <a:buFont typeface="Wingdings" charset="2"/>
              <a:buChar char="§"/>
            </a:pPr>
            <a:r>
              <a:rPr lang="en" sz="2000" dirty="0"/>
              <a:t>Worms release </a:t>
            </a:r>
            <a:r>
              <a:rPr lang="en" sz="2000" dirty="0" smtClean="0"/>
              <a:t>hundreds</a:t>
            </a:r>
            <a:r>
              <a:rPr lang="en-US" sz="2000" dirty="0" smtClean="0"/>
              <a:t/>
            </a:r>
            <a:br>
              <a:rPr lang="en-US" sz="2000" dirty="0" smtClean="0"/>
            </a:br>
            <a:r>
              <a:rPr lang="en" sz="2000" dirty="0" smtClean="0"/>
              <a:t>of </a:t>
            </a:r>
            <a:r>
              <a:rPr lang="en" sz="2000" dirty="0"/>
              <a:t>thousands of </a:t>
            </a:r>
            <a:r>
              <a:rPr lang="en" sz="2000" dirty="0" smtClean="0"/>
              <a:t>worm</a:t>
            </a:r>
            <a:r>
              <a:rPr lang="en-US" sz="2000" dirty="0" smtClean="0"/>
              <a:t/>
            </a:r>
            <a:br>
              <a:rPr lang="en-US" sz="2000" dirty="0" smtClean="0"/>
            </a:br>
            <a:r>
              <a:rPr lang="en" sz="2000" dirty="0" smtClean="0"/>
              <a:t>larvae </a:t>
            </a:r>
            <a:r>
              <a:rPr lang="en" sz="2000" dirty="0"/>
              <a:t>into water when limb </a:t>
            </a:r>
            <a:r>
              <a:rPr lang="en" sz="2000" dirty="0" smtClean="0"/>
              <a:t>is</a:t>
            </a:r>
            <a:r>
              <a:rPr lang="en-US" sz="2000" dirty="0"/>
              <a:t> </a:t>
            </a:r>
            <a:r>
              <a:rPr lang="en" sz="2000" dirty="0" smtClean="0"/>
              <a:t>in </a:t>
            </a:r>
            <a:r>
              <a:rPr lang="en" sz="2000" dirty="0"/>
              <a:t>water</a:t>
            </a:r>
          </a:p>
          <a:p>
            <a:pPr marL="685800" lvl="1" indent="-320040" rtl="0">
              <a:spcBef>
                <a:spcPts val="1800"/>
              </a:spcBef>
              <a:buClr>
                <a:schemeClr val="accent5">
                  <a:lumMod val="50000"/>
                </a:schemeClr>
              </a:buClr>
              <a:buSzPct val="100000"/>
              <a:buFont typeface="Wingdings" charset="2"/>
              <a:buChar char="§"/>
            </a:pPr>
            <a:r>
              <a:rPr lang="en" sz="2000" dirty="0">
                <a:solidFill>
                  <a:schemeClr val="dk1"/>
                </a:solidFill>
              </a:rPr>
              <a:t>larvae are then </a:t>
            </a:r>
            <a:r>
              <a:rPr lang="en" sz="2000" dirty="0" smtClean="0">
                <a:solidFill>
                  <a:schemeClr val="dk1"/>
                </a:solidFill>
              </a:rPr>
              <a:t>eaten</a:t>
            </a:r>
            <a:r>
              <a:rPr lang="en-US" sz="2000" dirty="0" smtClean="0">
                <a:solidFill>
                  <a:schemeClr val="dk1"/>
                </a:solidFill>
              </a:rPr>
              <a:t/>
            </a:r>
            <a:br>
              <a:rPr lang="en-US" sz="2000" dirty="0" smtClean="0">
                <a:solidFill>
                  <a:schemeClr val="dk1"/>
                </a:solidFill>
              </a:rPr>
            </a:br>
            <a:r>
              <a:rPr lang="en" sz="2000" dirty="0" smtClean="0">
                <a:solidFill>
                  <a:schemeClr val="dk1"/>
                </a:solidFill>
              </a:rPr>
              <a:t>by </a:t>
            </a:r>
            <a:r>
              <a:rPr lang="en" sz="2000" dirty="0">
                <a:solidFill>
                  <a:schemeClr val="dk1"/>
                </a:solidFill>
              </a:rPr>
              <a:t>the water fleas </a:t>
            </a:r>
          </a:p>
        </p:txBody>
      </p:sp>
      <p:sp>
        <p:nvSpPr>
          <p:cNvPr id="147" name="Shape 147"/>
          <p:cNvSpPr txBox="1"/>
          <p:nvPr/>
        </p:nvSpPr>
        <p:spPr>
          <a:xfrm>
            <a:off x="4220600" y="5177267"/>
            <a:ext cx="3252600" cy="1575199"/>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148" name="Shape 148"/>
          <p:cNvSpPr txBox="1">
            <a:spLocks noGrp="1"/>
          </p:cNvSpPr>
          <p:nvPr>
            <p:ph type="title"/>
          </p:nvPr>
        </p:nvSpPr>
        <p:spPr>
          <a:xfrm>
            <a:off x="355755" y="168472"/>
            <a:ext cx="8229600" cy="1208799"/>
          </a:xfrm>
          <a:prstGeom prst="rect">
            <a:avLst/>
          </a:prstGeom>
        </p:spPr>
        <p:txBody>
          <a:bodyPr lIns="91425" tIns="91425" rIns="91425" bIns="91425" anchor="t" anchorCtr="0">
            <a:noAutofit/>
          </a:bodyPr>
          <a:lstStyle/>
          <a:p>
            <a:pPr lvl="0" rtl="0">
              <a:spcBef>
                <a:spcPts val="0"/>
              </a:spcBef>
              <a:buClr>
                <a:schemeClr val="dk1"/>
              </a:buClr>
              <a:buSzPct val="30555"/>
              <a:buFont typeface="Arial"/>
              <a:buNone/>
            </a:pPr>
            <a:r>
              <a:rPr lang="en" sz="4200" dirty="0"/>
              <a:t>Guinea Worm: </a:t>
            </a:r>
          </a:p>
          <a:p>
            <a:pPr lvl="0" rtl="0">
              <a:spcBef>
                <a:spcPts val="0"/>
              </a:spcBef>
              <a:buClr>
                <a:schemeClr val="dk1"/>
              </a:buClr>
              <a:buSzPct val="30555"/>
              <a:buFont typeface="Arial"/>
              <a:buNone/>
            </a:pPr>
            <a:r>
              <a:rPr lang="en" sz="4200" dirty="0"/>
              <a:t>Back to the Source</a:t>
            </a:r>
          </a:p>
          <a:p>
            <a:pPr lvl="0" rtl="0">
              <a:spcBef>
                <a:spcPts val="0"/>
              </a:spcBef>
              <a:buNone/>
            </a:pPr>
            <a:endParaRPr sz="4200" dirty="0"/>
          </a:p>
        </p:txBody>
      </p:sp>
    </p:spTree>
  </p:cSld>
  <p:clrMapOvr>
    <a:masterClrMapping/>
  </p:clrMapOvr>
  <p:transition xmlns:p14="http://schemas.microsoft.com/office/powerpoint/2010/main" spd="slow">
    <p:cut/>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52"/>
        <p:cNvGrpSpPr/>
        <p:nvPr/>
      </p:nvGrpSpPr>
      <p:grpSpPr>
        <a:xfrm>
          <a:off x="0" y="0"/>
          <a:ext cx="0" cy="0"/>
          <a:chOff x="0" y="0"/>
          <a:chExt cx="0" cy="0"/>
        </a:xfrm>
      </p:grpSpPr>
      <p:sp>
        <p:nvSpPr>
          <p:cNvPr id="153" name="Shape 153"/>
          <p:cNvSpPr txBox="1">
            <a:spLocks noGrp="1"/>
          </p:cNvSpPr>
          <p:nvPr>
            <p:ph type="title"/>
          </p:nvPr>
        </p:nvSpPr>
        <p:spPr>
          <a:xfrm>
            <a:off x="239476" y="3801734"/>
            <a:ext cx="8776200" cy="1361999"/>
          </a:xfrm>
          <a:prstGeom prst="rect">
            <a:avLst/>
          </a:prstGeom>
        </p:spPr>
        <p:txBody>
          <a:bodyPr lIns="91425" tIns="91425" rIns="91425" bIns="91425" anchor="t" anchorCtr="0">
            <a:noAutofit/>
          </a:bodyPr>
          <a:lstStyle/>
          <a:p>
            <a:pPr lvl="0" rtl="0">
              <a:spcBef>
                <a:spcPts val="0"/>
              </a:spcBef>
              <a:buNone/>
            </a:pPr>
            <a:r>
              <a:rPr lang="en" sz="3600"/>
              <a:t>The cycle of infection continues.</a:t>
            </a:r>
          </a:p>
          <a:p>
            <a:pPr lvl="0">
              <a:spcBef>
                <a:spcPts val="0"/>
              </a:spcBef>
              <a:buNone/>
            </a:pPr>
            <a:r>
              <a:rPr lang="en" sz="1800"/>
              <a:t>					and continues...and continues...and continues...</a:t>
            </a:r>
          </a:p>
        </p:txBody>
      </p:sp>
      <p:sp>
        <p:nvSpPr>
          <p:cNvPr id="154" name="Shape 154"/>
          <p:cNvSpPr txBox="1">
            <a:spLocks noGrp="1"/>
          </p:cNvSpPr>
          <p:nvPr>
            <p:ph type="body" idx="1"/>
          </p:nvPr>
        </p:nvSpPr>
        <p:spPr>
          <a:xfrm>
            <a:off x="479472" y="4560414"/>
            <a:ext cx="8267667" cy="1515958"/>
          </a:xfrm>
          <a:prstGeom prst="rect">
            <a:avLst/>
          </a:prstGeom>
        </p:spPr>
        <p:txBody>
          <a:bodyPr lIns="91425" tIns="91425" rIns="91425" bIns="91425" anchor="b" anchorCtr="0">
            <a:noAutofit/>
          </a:bodyPr>
          <a:lstStyle/>
          <a:p>
            <a:pPr lvl="0">
              <a:lnSpc>
                <a:spcPct val="125000"/>
              </a:lnSpc>
              <a:buNone/>
            </a:pPr>
            <a:r>
              <a:rPr lang="en" sz="2400" dirty="0" smtClean="0"/>
              <a:t>Sometime </a:t>
            </a:r>
            <a:r>
              <a:rPr lang="en" sz="2400" dirty="0"/>
              <a:t>later, a person comes along and drinks water flea-contaminated water from the watering hole, perhaps the only water source for miles….</a:t>
            </a:r>
          </a:p>
        </p:txBody>
      </p:sp>
      <p:sp>
        <p:nvSpPr>
          <p:cNvPr id="155" name="Shape 155"/>
          <p:cNvSpPr txBox="1"/>
          <p:nvPr/>
        </p:nvSpPr>
        <p:spPr>
          <a:xfrm>
            <a:off x="479471" y="446773"/>
            <a:ext cx="8410214" cy="4127930"/>
          </a:xfrm>
          <a:prstGeom prst="rect">
            <a:avLst/>
          </a:prstGeom>
          <a:noFill/>
          <a:ln>
            <a:noFill/>
          </a:ln>
        </p:spPr>
        <p:txBody>
          <a:bodyPr lIns="91425" tIns="91425" rIns="91425" bIns="91425" anchor="t" anchorCtr="0">
            <a:noAutofit/>
          </a:bodyPr>
          <a:lstStyle/>
          <a:p>
            <a:pPr lvl="0" rtl="0">
              <a:lnSpc>
                <a:spcPct val="125000"/>
              </a:lnSpc>
              <a:spcBef>
                <a:spcPts val="0"/>
              </a:spcBef>
              <a:buNone/>
            </a:pPr>
            <a:r>
              <a:rPr lang="en" sz="2400" dirty="0"/>
              <a:t>A limb with a guinea worm, full of hundred of </a:t>
            </a:r>
            <a:r>
              <a:rPr lang="en" sz="2400" dirty="0" smtClean="0"/>
              <a:t>thousands</a:t>
            </a:r>
            <a:r>
              <a:rPr lang="en-US" sz="2400" dirty="0" smtClean="0"/>
              <a:t/>
            </a:r>
            <a:br>
              <a:rPr lang="en-US" sz="2400" dirty="0" smtClean="0"/>
            </a:br>
            <a:r>
              <a:rPr lang="en" sz="2400" dirty="0" smtClean="0"/>
              <a:t>of </a:t>
            </a:r>
            <a:r>
              <a:rPr lang="en" sz="2400" dirty="0"/>
              <a:t>Guinea worm larvae is thrust into the cool </a:t>
            </a:r>
            <a:r>
              <a:rPr lang="en" sz="2400" dirty="0" smtClean="0"/>
              <a:t>water</a:t>
            </a:r>
            <a:r>
              <a:rPr lang="en-US" sz="2400" dirty="0" smtClean="0"/>
              <a:t/>
            </a:r>
            <a:br>
              <a:rPr lang="en-US" sz="2400" dirty="0" smtClean="0"/>
            </a:br>
            <a:r>
              <a:rPr lang="en" sz="2400" dirty="0" smtClean="0"/>
              <a:t>of</a:t>
            </a:r>
            <a:r>
              <a:rPr lang="en-US" sz="2400" dirty="0"/>
              <a:t> </a:t>
            </a:r>
            <a:r>
              <a:rPr lang="en" sz="2400" dirty="0" smtClean="0"/>
              <a:t>a </a:t>
            </a:r>
            <a:r>
              <a:rPr lang="en" sz="2400" dirty="0"/>
              <a:t>nearby watering hole. The infected person </a:t>
            </a:r>
            <a:r>
              <a:rPr lang="en" sz="2400" dirty="0" smtClean="0"/>
              <a:t>hopes</a:t>
            </a:r>
            <a:r>
              <a:rPr lang="en-US" sz="2400" dirty="0" smtClean="0"/>
              <a:t/>
            </a:r>
            <a:br>
              <a:rPr lang="en-US" sz="2400" dirty="0" smtClean="0"/>
            </a:br>
            <a:r>
              <a:rPr lang="en" sz="2400" dirty="0" smtClean="0"/>
              <a:t>to </a:t>
            </a:r>
            <a:r>
              <a:rPr lang="en" sz="2400" dirty="0"/>
              <a:t>find some relief from the intense, painful </a:t>
            </a:r>
            <a:r>
              <a:rPr lang="en" sz="2400" dirty="0" smtClean="0"/>
              <a:t>burning</a:t>
            </a:r>
            <a:r>
              <a:rPr lang="en-US" sz="2400" dirty="0" smtClean="0"/>
              <a:t/>
            </a:r>
            <a:br>
              <a:rPr lang="en-US" sz="2400" dirty="0" smtClean="0"/>
            </a:br>
            <a:r>
              <a:rPr lang="en" sz="2400" dirty="0" smtClean="0"/>
              <a:t>of</a:t>
            </a:r>
            <a:r>
              <a:rPr lang="en-US" sz="2400" dirty="0"/>
              <a:t> </a:t>
            </a:r>
            <a:r>
              <a:rPr lang="en" sz="2400" dirty="0" smtClean="0"/>
              <a:t>the </a:t>
            </a:r>
            <a:r>
              <a:rPr lang="en" sz="2400" dirty="0"/>
              <a:t>blister…. </a:t>
            </a:r>
            <a:endParaRPr lang="en-US" sz="2400" dirty="0" smtClean="0"/>
          </a:p>
          <a:p>
            <a:pPr lvl="0" rtl="0">
              <a:spcBef>
                <a:spcPts val="0"/>
              </a:spcBef>
              <a:buNone/>
            </a:pPr>
            <a:endParaRPr lang="en-US" sz="1600" dirty="0">
              <a:solidFill>
                <a:schemeClr val="dk1"/>
              </a:solidFill>
            </a:endParaRPr>
          </a:p>
          <a:p>
            <a:pPr lvl="0" rtl="0">
              <a:spcBef>
                <a:spcPts val="1200"/>
              </a:spcBef>
              <a:buNone/>
            </a:pPr>
            <a:r>
              <a:rPr lang="en" sz="1800" b="1" dirty="0" smtClean="0">
                <a:solidFill>
                  <a:schemeClr val="dk1"/>
                </a:solidFill>
              </a:rPr>
              <a:t>...</a:t>
            </a:r>
            <a:r>
              <a:rPr lang="en" sz="1800" b="1" dirty="0">
                <a:solidFill>
                  <a:schemeClr val="dk1"/>
                </a:solidFill>
              </a:rPr>
              <a:t>The worm releases all of those larvae</a:t>
            </a:r>
            <a:r>
              <a:rPr lang="en" sz="1800" b="1" dirty="0" smtClean="0">
                <a:solidFill>
                  <a:schemeClr val="dk1"/>
                </a:solidFill>
              </a:rPr>
              <a:t>....</a:t>
            </a:r>
            <a:endParaRPr lang="en-US" sz="1800" b="1" dirty="0" smtClean="0">
              <a:solidFill>
                <a:schemeClr val="dk1"/>
              </a:solidFill>
            </a:endParaRPr>
          </a:p>
          <a:p>
            <a:pPr lvl="0" rtl="0">
              <a:spcBef>
                <a:spcPts val="1200"/>
              </a:spcBef>
              <a:buNone/>
            </a:pPr>
            <a:r>
              <a:rPr lang="en-US" sz="1800" b="1" dirty="0">
                <a:solidFill>
                  <a:schemeClr val="dk1"/>
                </a:solidFill>
              </a:rPr>
              <a:t>	</a:t>
            </a:r>
            <a:r>
              <a:rPr lang="en" sz="1800" b="1" dirty="0" smtClean="0">
                <a:solidFill>
                  <a:schemeClr val="dk1"/>
                </a:solidFill>
              </a:rPr>
              <a:t>...</a:t>
            </a:r>
            <a:r>
              <a:rPr lang="en" sz="1800" b="1" dirty="0">
                <a:solidFill>
                  <a:schemeClr val="dk1"/>
                </a:solidFill>
              </a:rPr>
              <a:t>The water fleas eat those Guinea worm larvae</a:t>
            </a:r>
            <a:r>
              <a:rPr lang="en" sz="1800" b="1" dirty="0" smtClean="0">
                <a:solidFill>
                  <a:schemeClr val="dk1"/>
                </a:solidFill>
              </a:rPr>
              <a:t>…</a:t>
            </a:r>
            <a:endParaRPr lang="en-US" sz="1800" b="1" dirty="0" smtClean="0">
              <a:solidFill>
                <a:schemeClr val="dk1"/>
              </a:solidFill>
            </a:endParaRPr>
          </a:p>
          <a:p>
            <a:pPr lvl="0" rtl="0">
              <a:spcBef>
                <a:spcPts val="1200"/>
              </a:spcBef>
              <a:buNone/>
            </a:pPr>
            <a:r>
              <a:rPr lang="en-US" sz="1800" b="1" dirty="0">
                <a:solidFill>
                  <a:schemeClr val="dk1"/>
                </a:solidFill>
              </a:rPr>
              <a:t>	</a:t>
            </a:r>
            <a:r>
              <a:rPr lang="en-US" sz="1800" b="1" dirty="0" smtClean="0">
                <a:solidFill>
                  <a:schemeClr val="dk1"/>
                </a:solidFill>
              </a:rPr>
              <a:t>	</a:t>
            </a:r>
            <a:r>
              <a:rPr lang="en" sz="1800" b="1" dirty="0" smtClean="0">
                <a:solidFill>
                  <a:schemeClr val="dk1"/>
                </a:solidFill>
              </a:rPr>
              <a:t>...</a:t>
            </a:r>
            <a:r>
              <a:rPr lang="en" sz="1800" b="1" dirty="0">
                <a:solidFill>
                  <a:schemeClr val="dk1"/>
                </a:solidFill>
              </a:rPr>
              <a:t>The water fleas multiply and thrive in the water source….</a:t>
            </a:r>
          </a:p>
          <a:p>
            <a:pPr lvl="0" rtl="0">
              <a:spcBef>
                <a:spcPts val="0"/>
              </a:spcBef>
              <a:buNone/>
            </a:pPr>
            <a:endParaRPr sz="1600" dirty="0"/>
          </a:p>
          <a:p>
            <a:pPr lvl="0">
              <a:spcBef>
                <a:spcPts val="0"/>
              </a:spcBef>
              <a:buNone/>
            </a:pPr>
            <a:r>
              <a:rPr lang="en" sz="1600" dirty="0"/>
              <a:t> </a:t>
            </a:r>
          </a:p>
        </p:txBody>
      </p:sp>
    </p:spTree>
  </p:cSld>
  <p:clrMapOvr>
    <a:masterClrMapping/>
  </p:clrMapOvr>
  <p:transition xmlns:p14="http://schemas.microsoft.com/office/powerpoint/2010/main" spd="slow">
    <p:cut/>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60"/>
        <p:cNvGrpSpPr/>
        <p:nvPr/>
      </p:nvGrpSpPr>
      <p:grpSpPr>
        <a:xfrm>
          <a:off x="0" y="0"/>
          <a:ext cx="0" cy="0"/>
          <a:chOff x="0" y="0"/>
          <a:chExt cx="0" cy="0"/>
        </a:xfrm>
      </p:grpSpPr>
      <p:sp>
        <p:nvSpPr>
          <p:cNvPr id="163" name="Shape 163"/>
          <p:cNvSpPr txBox="1">
            <a:spLocks noGrp="1"/>
          </p:cNvSpPr>
          <p:nvPr>
            <p:ph type="body" idx="1"/>
          </p:nvPr>
        </p:nvSpPr>
        <p:spPr>
          <a:xfrm>
            <a:off x="336920" y="1546421"/>
            <a:ext cx="8807080" cy="5110799"/>
          </a:xfrm>
          <a:prstGeom prst="rect">
            <a:avLst/>
          </a:prstGeom>
        </p:spPr>
        <p:txBody>
          <a:bodyPr lIns="91425" tIns="91425" rIns="91425" bIns="91425" anchor="t" anchorCtr="0">
            <a:noAutofit/>
          </a:bodyPr>
          <a:lstStyle/>
          <a:p>
            <a:pPr marL="320040" lvl="0" indent="-320040" rtl="0">
              <a:spcBef>
                <a:spcPts val="600"/>
              </a:spcBef>
              <a:buClr>
                <a:srgbClr val="FF6600"/>
              </a:buClr>
              <a:buFont typeface="Wingdings" charset="2"/>
              <a:buChar char="§"/>
            </a:pPr>
            <a:r>
              <a:rPr lang="en" sz="2000" b="1" dirty="0"/>
              <a:t>In 1986 GW affected</a:t>
            </a:r>
            <a:r>
              <a:rPr lang="en" sz="2000" dirty="0"/>
              <a:t>: </a:t>
            </a:r>
          </a:p>
          <a:p>
            <a:pPr marL="685800" lvl="1" indent="-320040" rtl="0">
              <a:spcBef>
                <a:spcPts val="600"/>
              </a:spcBef>
              <a:buClr>
                <a:schemeClr val="accent5">
                  <a:lumMod val="50000"/>
                </a:schemeClr>
              </a:buClr>
              <a:buFont typeface="Wingdings" charset="2"/>
              <a:buChar char="§"/>
            </a:pPr>
            <a:r>
              <a:rPr lang="en" sz="2000" dirty="0"/>
              <a:t>3.5 million people a year</a:t>
            </a:r>
          </a:p>
          <a:p>
            <a:pPr marL="685800" lvl="1" indent="-320040" rtl="0">
              <a:spcBef>
                <a:spcPts val="600"/>
              </a:spcBef>
              <a:buClr>
                <a:schemeClr val="accent5">
                  <a:lumMod val="50000"/>
                </a:schemeClr>
              </a:buClr>
              <a:buFont typeface="Wingdings" charset="2"/>
              <a:buChar char="§"/>
            </a:pPr>
            <a:r>
              <a:rPr lang="en" sz="2000" dirty="0"/>
              <a:t>21 countries in Africa and Asia</a:t>
            </a:r>
          </a:p>
          <a:p>
            <a:pPr marL="320040" lvl="0" indent="-320040" rtl="0">
              <a:spcBef>
                <a:spcPts val="600"/>
              </a:spcBef>
              <a:buClr>
                <a:srgbClr val="FF6600"/>
              </a:buClr>
              <a:buFont typeface="Wingdings" charset="2"/>
              <a:buChar char="§"/>
            </a:pPr>
            <a:r>
              <a:rPr lang="en" sz="2000" b="1" dirty="0"/>
              <a:t>Intense eradication program started </a:t>
            </a:r>
            <a:r>
              <a:rPr lang="en" sz="2000" b="1" dirty="0" smtClean="0"/>
              <a:t>by</a:t>
            </a:r>
            <a:r>
              <a:rPr lang="en-US" sz="2000" b="1" dirty="0"/>
              <a:t> </a:t>
            </a:r>
            <a:r>
              <a:rPr lang="en" sz="2000" b="1" dirty="0" smtClean="0"/>
              <a:t>The </a:t>
            </a:r>
            <a:r>
              <a:rPr lang="en" sz="2000" b="1" dirty="0"/>
              <a:t>Carter Center in 1986</a:t>
            </a:r>
          </a:p>
          <a:p>
            <a:pPr marL="685800" lvl="1" indent="-320040" rtl="0">
              <a:spcBef>
                <a:spcPts val="600"/>
              </a:spcBef>
              <a:buClr>
                <a:schemeClr val="accent5">
                  <a:lumMod val="50000"/>
                </a:schemeClr>
              </a:buClr>
              <a:buFont typeface="Wingdings" charset="2"/>
              <a:buChar char="§"/>
            </a:pPr>
            <a:r>
              <a:rPr lang="en" sz="2000" dirty="0"/>
              <a:t>Under 150 cases in 2015</a:t>
            </a:r>
          </a:p>
          <a:p>
            <a:pPr marL="685800" lvl="1" indent="-320040" rtl="0">
              <a:spcBef>
                <a:spcPts val="600"/>
              </a:spcBef>
              <a:buClr>
                <a:schemeClr val="accent5">
                  <a:lumMod val="50000"/>
                </a:schemeClr>
              </a:buClr>
              <a:buFont typeface="Wingdings" charset="2"/>
              <a:buChar char="§"/>
            </a:pPr>
            <a:r>
              <a:rPr lang="en" sz="2000" dirty="0"/>
              <a:t>On track for permanent eradication</a:t>
            </a:r>
          </a:p>
          <a:p>
            <a:pPr marL="685800" lvl="1" indent="-320040" rtl="0">
              <a:spcBef>
                <a:spcPts val="600"/>
              </a:spcBef>
              <a:buClr>
                <a:schemeClr val="accent5">
                  <a:lumMod val="50000"/>
                </a:schemeClr>
              </a:buClr>
              <a:buFont typeface="Wingdings" charset="2"/>
              <a:buChar char="§"/>
            </a:pPr>
            <a:r>
              <a:rPr lang="en" sz="2000" dirty="0"/>
              <a:t>Only one other disease has been eradicated in humans: smallpox</a:t>
            </a:r>
          </a:p>
          <a:p>
            <a:pPr marL="320040" lvl="0" indent="-320040" rtl="0">
              <a:spcBef>
                <a:spcPts val="600"/>
              </a:spcBef>
              <a:buClr>
                <a:srgbClr val="FF6600"/>
              </a:buClr>
              <a:buFont typeface="Wingdings" charset="2"/>
              <a:buChar char="§"/>
            </a:pPr>
            <a:r>
              <a:rPr lang="en" sz="2000" dirty="0"/>
              <a:t>Occurs in areas of </a:t>
            </a:r>
            <a:r>
              <a:rPr lang="en" sz="2000" b="1" dirty="0"/>
              <a:t>systemic poverty</a:t>
            </a:r>
          </a:p>
          <a:p>
            <a:pPr marL="320040" lvl="0" indent="-320040" rtl="0">
              <a:spcBef>
                <a:spcPts val="600"/>
              </a:spcBef>
              <a:buClr>
                <a:srgbClr val="FF6600"/>
              </a:buClr>
              <a:buFont typeface="Wingdings" charset="2"/>
              <a:buChar char="§"/>
            </a:pPr>
            <a:r>
              <a:rPr lang="en" sz="2000" dirty="0"/>
              <a:t>Particularly postcolonial areas, tropical regions</a:t>
            </a:r>
          </a:p>
          <a:p>
            <a:pPr marL="320040" lvl="0" indent="-320040" rtl="0">
              <a:spcBef>
                <a:spcPts val="600"/>
              </a:spcBef>
              <a:buClr>
                <a:srgbClr val="FF6600"/>
              </a:buClr>
              <a:buFont typeface="Wingdings" charset="2"/>
              <a:buChar char="§"/>
            </a:pPr>
            <a:r>
              <a:rPr lang="en" sz="2000" dirty="0"/>
              <a:t>Long term social and economic impacts</a:t>
            </a:r>
          </a:p>
          <a:p>
            <a:pPr marL="685800" lvl="1" indent="-320040" rtl="0">
              <a:spcBef>
                <a:spcPts val="600"/>
              </a:spcBef>
              <a:buClr>
                <a:schemeClr val="accent5">
                  <a:lumMod val="50000"/>
                </a:schemeClr>
              </a:buClr>
              <a:buFont typeface="Wingdings" charset="2"/>
              <a:buChar char="§"/>
            </a:pPr>
            <a:r>
              <a:rPr lang="en" sz="2000" dirty="0"/>
              <a:t>Immobilizes victims</a:t>
            </a:r>
          </a:p>
          <a:p>
            <a:pPr marL="685800" lvl="1" indent="-320040" rtl="0">
              <a:spcBef>
                <a:spcPts val="600"/>
              </a:spcBef>
              <a:buClr>
                <a:schemeClr val="accent5">
                  <a:lumMod val="50000"/>
                </a:schemeClr>
              </a:buClr>
              <a:buFont typeface="Wingdings" charset="2"/>
              <a:buChar char="§"/>
            </a:pPr>
            <a:r>
              <a:rPr lang="en" sz="2000" dirty="0"/>
              <a:t>Cannot provide for families or attend school</a:t>
            </a:r>
          </a:p>
          <a:p>
            <a:pPr marL="800100" lvl="0" indent="-342900" rtl="0">
              <a:spcBef>
                <a:spcPts val="300"/>
              </a:spcBef>
              <a:buClr>
                <a:srgbClr val="FF6600"/>
              </a:buClr>
              <a:buFont typeface="Wingdings" charset="2"/>
              <a:buChar char="§"/>
            </a:pPr>
            <a:endParaRPr sz="2000" dirty="0"/>
          </a:p>
        </p:txBody>
      </p:sp>
      <p:sp>
        <p:nvSpPr>
          <p:cNvPr id="6" name="Shape 128"/>
          <p:cNvSpPr txBox="1">
            <a:spLocks/>
          </p:cNvSpPr>
          <p:nvPr/>
        </p:nvSpPr>
        <p:spPr>
          <a:xfrm>
            <a:off x="336920" y="380486"/>
            <a:ext cx="9346247" cy="800658"/>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sz="4200" dirty="0" smtClean="0"/>
              <a:t>Why is this important?</a:t>
            </a:r>
            <a:endParaRPr lang="en" sz="4200" dirty="0"/>
          </a:p>
        </p:txBody>
      </p:sp>
    </p:spTree>
  </p:cSld>
  <p:clrMapOvr>
    <a:masterClrMapping/>
  </p:clrMapOvr>
  <p:transition xmlns:p14="http://schemas.microsoft.com/office/powerpoint/2010/main" spd="slow">
    <p:cut/>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60"/>
        <p:cNvGrpSpPr/>
        <p:nvPr/>
      </p:nvGrpSpPr>
      <p:grpSpPr>
        <a:xfrm>
          <a:off x="0" y="0"/>
          <a:ext cx="0" cy="0"/>
          <a:chOff x="0" y="0"/>
          <a:chExt cx="0" cy="0"/>
        </a:xfrm>
      </p:grpSpPr>
      <p:sp>
        <p:nvSpPr>
          <p:cNvPr id="6" name="Shape 128"/>
          <p:cNvSpPr txBox="1">
            <a:spLocks/>
          </p:cNvSpPr>
          <p:nvPr/>
        </p:nvSpPr>
        <p:spPr>
          <a:xfrm>
            <a:off x="336920" y="380486"/>
            <a:ext cx="9346247" cy="800658"/>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sz="4200" dirty="0" smtClean="0"/>
              <a:t>Why is this important?</a:t>
            </a:r>
            <a:endParaRPr lang="en" sz="4200" dirty="0"/>
          </a:p>
        </p:txBody>
      </p:sp>
      <p:pic>
        <p:nvPicPr>
          <p:cNvPr id="3" name="Picture 2" descr="guinea-worm-map.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47255"/>
            <a:ext cx="9144000" cy="4853285"/>
          </a:xfrm>
          <a:prstGeom prst="rect">
            <a:avLst/>
          </a:prstGeom>
        </p:spPr>
      </p:pic>
    </p:spTree>
    <p:extLst>
      <p:ext uri="{BB962C8B-B14F-4D97-AF65-F5344CB8AC3E}">
        <p14:creationId xmlns:p14="http://schemas.microsoft.com/office/powerpoint/2010/main" val="1931167443"/>
      </p:ext>
    </p:extLst>
  </p:cSld>
  <p:clrMapOvr>
    <a:masterClrMapping/>
  </p:clrMapOvr>
  <p:transition xmlns:p14="http://schemas.microsoft.com/office/powerpoint/2010/main" spd="slow">
    <p:cut/>
  </p:transition>
</p:sld>
</file>

<file path=ppt/theme/theme1.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M01103891">
  <a:themeElements>
    <a:clrScheme name="Default Design 1">
      <a:dk1>
        <a:srgbClr val="000000"/>
      </a:dk1>
      <a:lt1>
        <a:srgbClr val="FFFFFF"/>
      </a:lt1>
      <a:dk2>
        <a:srgbClr val="000000"/>
      </a:dk2>
      <a:lt2>
        <a:srgbClr val="808080"/>
      </a:lt2>
      <a:accent1>
        <a:srgbClr val="FF9933"/>
      </a:accent1>
      <a:accent2>
        <a:srgbClr val="DBA215"/>
      </a:accent2>
      <a:accent3>
        <a:srgbClr val="FFFFFF"/>
      </a:accent3>
      <a:accent4>
        <a:srgbClr val="000000"/>
      </a:accent4>
      <a:accent5>
        <a:srgbClr val="FFCAAD"/>
      </a:accent5>
      <a:accent6>
        <a:srgbClr val="C69212"/>
      </a:accent6>
      <a:hlink>
        <a:srgbClr val="0066CC"/>
      </a:hlink>
      <a:folHlink>
        <a:srgbClr val="DDDD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TotalTime>
  <Words>702</Words>
  <Application>Microsoft Macintosh PowerPoint</Application>
  <PresentationFormat>On-screen Show (4:3)</PresentationFormat>
  <Paragraphs>101</Paragraphs>
  <Slides>10</Slides>
  <Notes>10</Notes>
  <HiddenSlides>0</HiddenSlides>
  <MMClips>0</MMClips>
  <ScaleCrop>false</ScaleCrop>
  <HeadingPairs>
    <vt:vector size="4" baseType="variant">
      <vt:variant>
        <vt:lpstr>Theme</vt:lpstr>
      </vt:variant>
      <vt:variant>
        <vt:i4>2</vt:i4>
      </vt:variant>
      <vt:variant>
        <vt:lpstr>Slide Titles</vt:lpstr>
      </vt:variant>
      <vt:variant>
        <vt:i4>10</vt:i4>
      </vt:variant>
    </vt:vector>
  </HeadingPairs>
  <TitlesOfParts>
    <vt:vector size="12" baseType="lpstr">
      <vt:lpstr>simple-light-2</vt:lpstr>
      <vt:lpstr>TM01103891</vt:lpstr>
      <vt:lpstr>Guinea Worm </vt:lpstr>
      <vt:lpstr>PowerPoint Presentation</vt:lpstr>
      <vt:lpstr>How does someone become infected with Guinea Worm?</vt:lpstr>
      <vt:lpstr>Guinea Worm: Circle of Life </vt:lpstr>
      <vt:lpstr>Guinea Worm: Trek From Abdomen to Leg </vt:lpstr>
      <vt:lpstr>Guinea Worm:  Back to the Source </vt:lpstr>
      <vt:lpstr>The cycle of infection continues.      and continues...and continues...and continues...</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Guinea Worm </dc:title>
  <cp:lastModifiedBy>Monica Philippo</cp:lastModifiedBy>
  <cp:revision>12</cp:revision>
  <dcterms:modified xsi:type="dcterms:W3CDTF">2016-02-26T18:31:16Z</dcterms:modified>
</cp:coreProperties>
</file>